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7" r:id="rId2"/>
    <p:sldId id="291" r:id="rId3"/>
    <p:sldId id="268" r:id="rId4"/>
    <p:sldId id="294" r:id="rId5"/>
    <p:sldId id="295" r:id="rId6"/>
    <p:sldId id="260" r:id="rId7"/>
    <p:sldId id="288" r:id="rId8"/>
    <p:sldId id="296" r:id="rId9"/>
    <p:sldId id="297" r:id="rId10"/>
    <p:sldId id="298" r:id="rId11"/>
    <p:sldId id="299" r:id="rId12"/>
    <p:sldId id="301" r:id="rId13"/>
    <p:sldId id="302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 autoAdjust="0"/>
    <p:restoredTop sz="94710" autoAdjust="0"/>
  </p:normalViewPr>
  <p:slideViewPr>
    <p:cSldViewPr>
      <p:cViewPr varScale="1">
        <p:scale>
          <a:sx n="92" d="100"/>
          <a:sy n="92" d="100"/>
        </p:scale>
        <p:origin x="-104" y="-2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Relationship Id="rId2" Type="http://schemas.microsoft.com/office/2011/relationships/chartStyle" Target="style3.xml"/><Relationship Id="rId3" Type="http://schemas.microsoft.com/office/2011/relationships/chartColorStyle" Target="colors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</c:f>
            </c:multiLvlStrRef>
          </c:cat>
          <c:val>
            <c:numRef>
              <c:f>Sheet1!$B$2</c:f>
              <c:numCache>
                <c:formatCode>General</c:formatCode>
                <c:ptCount val="1"/>
                <c:pt idx="0">
                  <c:v>0.478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</c:f>
            </c:multiLvlStrRef>
          </c:cat>
          <c:val>
            <c:numRef>
              <c:f>Sheet1!$C$2</c:f>
              <c:numCache>
                <c:formatCode>General</c:formatCode>
                <c:ptCount val="1"/>
                <c:pt idx="0">
                  <c:v>0.506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Uncertain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0.016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28351448"/>
        <c:axId val="-2128348616"/>
      </c:barChart>
      <c:catAx>
        <c:axId val="-2128351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8348616"/>
        <c:crosses val="autoZero"/>
        <c:auto val="1"/>
        <c:lblAlgn val="ctr"/>
        <c:lblOffset val="100"/>
        <c:noMultiLvlLbl val="0"/>
      </c:catAx>
      <c:valAx>
        <c:axId val="-2128348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8351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360702026737"/>
          <c:y val="0.036335999805633"/>
          <c:w val="0.845065625659004"/>
          <c:h val="0.8300822415374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Aware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</c:f>
            </c:multiLvlStrRef>
          </c:cat>
          <c:val>
            <c:numRef>
              <c:f>Sheet1!$B$2</c:f>
              <c:numCache>
                <c:formatCode>General</c:formatCode>
                <c:ptCount val="1"/>
                <c:pt idx="0">
                  <c:v>0.148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Aware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</c:f>
            </c:multiLvlStrRef>
          </c:cat>
          <c:val>
            <c:numRef>
              <c:f>Sheet1!$C$2</c:f>
              <c:numCache>
                <c:formatCode>General</c:formatCode>
                <c:ptCount val="1"/>
                <c:pt idx="0">
                  <c:v>0.203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Not At All Aware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0.649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3789160"/>
        <c:axId val="2123670728"/>
      </c:barChart>
      <c:catAx>
        <c:axId val="2123789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3670728"/>
        <c:crosses val="autoZero"/>
        <c:auto val="1"/>
        <c:lblAlgn val="ctr"/>
        <c:lblOffset val="100"/>
        <c:noMultiLvlLbl val="0"/>
      </c:catAx>
      <c:valAx>
        <c:axId val="2123670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3789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929455499131"/>
          <c:y val="0.045978425262851"/>
          <c:w val="0.845065625659004"/>
          <c:h val="0.8300822415374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</c:f>
            </c:multiLvlStrRef>
          </c:cat>
          <c:val>
            <c:numRef>
              <c:f>Sheet1!$B$2</c:f>
              <c:numCache>
                <c:formatCode>General</c:formatCode>
                <c:ptCount val="1"/>
                <c:pt idx="0">
                  <c:v>0.267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Above Average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</c:f>
            </c:multiLvlStrRef>
          </c:cat>
          <c:val>
            <c:numRef>
              <c:f>Sheet1!$C$2</c:f>
              <c:numCache>
                <c:formatCode>General</c:formatCode>
                <c:ptCount val="1"/>
                <c:pt idx="0">
                  <c:v>0.279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Average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0.43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Below Average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Sheet1!$A$2</c:f>
            </c:multiLvlStrRef>
          </c:cat>
          <c:val>
            <c:numRef>
              <c:f>Sheet1!$E$2</c:f>
              <c:numCache>
                <c:formatCode>General</c:formatCode>
                <c:ptCount val="1"/>
                <c:pt idx="0">
                  <c:v>0.023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/>
          </c:spPr>
          <c:invertIfNegative val="0"/>
          <c:cat>
            <c:multiLvlStrRef>
              <c:f>Sheet1!$A$2</c:f>
            </c:multiLvlStrRef>
          </c:cat>
          <c:val>
            <c:numRef>
              <c:f>Sheet1!$F$2</c:f>
              <c:numCache>
                <c:formatCode>General</c:formatCode>
                <c:ptCount val="1"/>
                <c:pt idx="0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4330520"/>
        <c:axId val="-2105539784"/>
      </c:barChart>
      <c:catAx>
        <c:axId val="2124330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5539784"/>
        <c:crosses val="autoZero"/>
        <c:auto val="1"/>
        <c:lblAlgn val="ctr"/>
        <c:lblOffset val="100"/>
        <c:noMultiLvlLbl val="0"/>
      </c:catAx>
      <c:valAx>
        <c:axId val="-2105539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330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6E4A478-9275-4A45-8A2B-B525F27F5644}" type="datetimeFigureOut">
              <a:rPr lang="en-US" smtClean="0"/>
              <a:pPr/>
              <a:t>11/1/13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61D64C-5E90-484F-A0B2-F21B97AFD9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393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F2932B-539F-4C26-82F5-14EAB2EBA44D}" type="slidenum">
              <a:rPr lang="en-US" sz="1200" smtClean="0"/>
              <a:pPr eaLnBrk="1" hangingPunct="1"/>
              <a:t>1</a:t>
            </a:fld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768856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6090BE6-E42A-4D13-895C-AECC8952B190}" type="slidenum">
              <a:rPr lang="en-US" sz="1200" smtClean="0"/>
              <a:pPr eaLnBrk="1" hangingPunct="1"/>
              <a:t>3</a:t>
            </a:fld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922131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111" indent="-228587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4F54F1-2391-4201-8959-8AE3CC864EB5}" type="slidenum">
              <a:rPr lang="en-US" sz="1200"/>
              <a:pPr eaLnBrk="1" hangingPunct="1"/>
              <a:t>6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62656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111" indent="-228587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4F54F1-2391-4201-8959-8AE3CC864EB5}" type="slidenum">
              <a:rPr lang="en-US" sz="1200">
                <a:solidFill>
                  <a:prstClr val="black"/>
                </a:solidFill>
              </a:rPr>
              <a:pPr eaLnBrk="1" hangingPunct="1"/>
              <a:t>7</a:t>
            </a:fld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791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2036-F668-4EB7-9F62-B37B0EC8805D}" type="datetimeFigureOut">
              <a:rPr lang="en-US" smtClean="0"/>
              <a:pPr/>
              <a:t>11/1/13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3660-808D-4ABD-86E3-A8941BFB42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2036-F668-4EB7-9F62-B37B0EC8805D}" type="datetimeFigureOut">
              <a:rPr lang="en-US" smtClean="0"/>
              <a:pPr/>
              <a:t>11/1/13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3660-808D-4ABD-86E3-A8941BFB42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2036-F668-4EB7-9F62-B37B0EC8805D}" type="datetimeFigureOut">
              <a:rPr lang="en-US" smtClean="0"/>
              <a:pPr/>
              <a:t>11/1/13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3660-808D-4ABD-86E3-A8941BFB42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2036-F668-4EB7-9F62-B37B0EC8805D}" type="datetimeFigureOut">
              <a:rPr lang="en-US" smtClean="0"/>
              <a:pPr/>
              <a:t>11/1/13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3660-808D-4ABD-86E3-A8941BFB42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2036-F668-4EB7-9F62-B37B0EC8805D}" type="datetimeFigureOut">
              <a:rPr lang="en-US" smtClean="0"/>
              <a:pPr/>
              <a:t>11/1/13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3660-808D-4ABD-86E3-A8941BFB42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2036-F668-4EB7-9F62-B37B0EC8805D}" type="datetimeFigureOut">
              <a:rPr lang="en-US" smtClean="0"/>
              <a:pPr/>
              <a:t>11/1/13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3660-808D-4ABD-86E3-A8941BFB42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2036-F668-4EB7-9F62-B37B0EC8805D}" type="datetimeFigureOut">
              <a:rPr lang="en-US" smtClean="0"/>
              <a:pPr/>
              <a:t>11/1/13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3660-808D-4ABD-86E3-A8941BFB42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2036-F668-4EB7-9F62-B37B0EC8805D}" type="datetimeFigureOut">
              <a:rPr lang="en-US" smtClean="0"/>
              <a:pPr/>
              <a:t>11/1/13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3660-808D-4ABD-86E3-A8941BFB42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2036-F668-4EB7-9F62-B37B0EC8805D}" type="datetimeFigureOut">
              <a:rPr lang="en-US" smtClean="0"/>
              <a:pPr/>
              <a:t>11/1/13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3660-808D-4ABD-86E3-A8941BFB42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2036-F668-4EB7-9F62-B37B0EC8805D}" type="datetimeFigureOut">
              <a:rPr lang="en-US" smtClean="0"/>
              <a:pPr/>
              <a:t>11/1/13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3660-808D-4ABD-86E3-A8941BFB42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2036-F668-4EB7-9F62-B37B0EC8805D}" type="datetimeFigureOut">
              <a:rPr lang="en-US" smtClean="0"/>
              <a:pPr/>
              <a:t>11/1/13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3660-808D-4ABD-86E3-A8941BFB42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F2036-F668-4EB7-9F62-B37B0EC8805D}" type="datetimeFigureOut">
              <a:rPr lang="en-US" smtClean="0"/>
              <a:pPr/>
              <a:t>11/1/13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13660-808D-4ABD-86E3-A8941BFB42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Northern Lakes Community Mental Health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181600"/>
            <a:ext cx="6400800" cy="1295400"/>
          </a:xfrm>
        </p:spPr>
        <p:txBody>
          <a:bodyPr>
            <a:normAutofit/>
          </a:bodyPr>
          <a:lstStyle/>
          <a:p>
            <a:pPr eaLnBrk="1" hangingPunct="1"/>
            <a:r>
              <a:rPr lang="en-US" i="1" dirty="0" smtClean="0"/>
              <a:t>CS Research &amp; Consulting</a:t>
            </a:r>
          </a:p>
          <a:p>
            <a:pPr eaLnBrk="1" hangingPunct="1"/>
            <a:r>
              <a:rPr lang="en-US" sz="2000" i="1" dirty="0" smtClean="0"/>
              <a:t>Cathlyn Sommerfield, Ph.D.</a:t>
            </a:r>
            <a:endParaRPr lang="en-US" sz="2200" i="1" dirty="0" smtClean="0"/>
          </a:p>
          <a:p>
            <a:pPr eaLnBrk="1" hangingPunct="1"/>
            <a:r>
              <a:rPr lang="en-US" sz="1600" dirty="0" smtClean="0"/>
              <a:t>October 2013</a:t>
            </a:r>
          </a:p>
          <a:p>
            <a:pPr eaLnBrk="1" hangingPunct="1"/>
            <a:endParaRPr lang="en-US" i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435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Question 5c:  Treatment can help people with mental illness lead normal lives.  (Prior to 2010, question read: Medical and psychological treatments can help people with mental illness.)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3707737"/>
              </p:ext>
            </p:extLst>
          </p:nvPr>
        </p:nvGraphicFramePr>
        <p:xfrm>
          <a:off x="457200" y="1904999"/>
          <a:ext cx="8077201" cy="41969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375"/>
                <a:gridCol w="1118086"/>
                <a:gridCol w="1123101"/>
                <a:gridCol w="1197472"/>
                <a:gridCol w="1197472"/>
                <a:gridCol w="957494"/>
                <a:gridCol w="838201"/>
              </a:tblGrid>
              <a:tr h="685801">
                <a:tc gridSpan="7"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dirty="0">
                          <a:effectLst/>
                        </a:rPr>
                        <a:t>Question 5c:  Treatment can help people with mental illness lead normal lives.  (Prior to 2010, question read: Medical and psychological treatments can help people with mental illness.)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5303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2006 Survey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% (count)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2008 Survey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% (count)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2010 Survey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% (count)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2013 Survey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% (count)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2010</a:t>
                      </a:r>
                      <a:r>
                        <a:rPr lang="en-US" sz="1600" b="1" baseline="0" dirty="0" smtClean="0">
                          <a:effectLst/>
                        </a:rPr>
                        <a:t> </a:t>
                      </a:r>
                      <a:r>
                        <a:rPr lang="en-US" sz="1600" b="1" dirty="0" smtClean="0">
                          <a:effectLst/>
                        </a:rPr>
                        <a:t>National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Data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2010 State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Data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accent3"/>
                    </a:solidFill>
                  </a:tcPr>
                </a:tc>
              </a:tr>
              <a:tr h="514980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Strongly Agree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72.6% (276)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73.4% (282)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66.0% (256)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52.8% (198)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62.8%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65.9%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accent3"/>
                    </a:solidFill>
                  </a:tcPr>
                </a:tc>
              </a:tr>
              <a:tr h="514980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Somewhat Agree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20.5% (78)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20.8% (80)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29.1% (113)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34.9% (131)</a:t>
                      </a:r>
                      <a:endParaRPr lang="en-US" sz="16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25.8%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25.2%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accent3"/>
                    </a:solidFill>
                  </a:tcPr>
                </a:tc>
              </a:tr>
              <a:tr h="514980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Undecided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5.8% (22)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5.2% (20)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3.4% (13)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8.0% (30)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2.1%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.9%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accent3"/>
                    </a:solidFill>
                  </a:tcPr>
                </a:tc>
              </a:tr>
              <a:tr h="514980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Somewhat Disagree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0.8% (3)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0.5% (2)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1.5% (6)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3.7% (14)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3.9%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3.5%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accent3"/>
                    </a:solidFill>
                  </a:tcPr>
                </a:tc>
              </a:tr>
              <a:tr h="514980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Strongly Disagree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0.3% (1)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0.0% (0)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0.0% (0)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.5% (2)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1.8%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1.6%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099595" y="-36095"/>
            <a:ext cx="11111696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U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6324600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-Statistically significant by Year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88338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sz="2700" b="1" dirty="0"/>
              <a:t>Question 5d:  People are generally caring and </a:t>
            </a: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b="1" dirty="0" smtClean="0"/>
              <a:t>sympathetic </a:t>
            </a:r>
            <a:r>
              <a:rPr lang="en-US" sz="2700" b="1" dirty="0"/>
              <a:t>to people with mental illness. </a:t>
            </a:r>
            <a:endParaRPr lang="en-U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382216"/>
              </p:ext>
            </p:extLst>
          </p:nvPr>
        </p:nvGraphicFramePr>
        <p:xfrm>
          <a:off x="609599" y="1752600"/>
          <a:ext cx="7924798" cy="44196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4651"/>
                <a:gridCol w="1231909"/>
                <a:gridCol w="1232746"/>
                <a:gridCol w="1232746"/>
                <a:gridCol w="1232746"/>
              </a:tblGrid>
              <a:tr h="599268">
                <a:tc gridSpan="5"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dirty="0">
                          <a:effectLst/>
                        </a:rPr>
                        <a:t>Question 5d:  People are generally caring and sympathetic to people with mental illness. 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3995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>
                          <a:effectLst/>
                        </a:rPr>
                        <a:t>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2010 Survey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% (count)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2013 Survey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% (count)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2010 National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Data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2010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State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Data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accent3"/>
                    </a:solidFill>
                  </a:tcPr>
                </a:tc>
              </a:tr>
              <a:tr h="599268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Strongly Agree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12.5% (49)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11.3% (43)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22.3%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22.9%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accent3"/>
                    </a:solidFill>
                  </a:tcPr>
                </a:tc>
              </a:tr>
              <a:tr h="599268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Somewhat Agree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42.1% (165)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33.6% (128)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35.0%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37.3%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accent3"/>
                    </a:solidFill>
                  </a:tcPr>
                </a:tc>
              </a:tr>
              <a:tr h="599268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Undecided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8.9% (35)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14.4% (55)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3.2%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1.5%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accent3"/>
                    </a:solidFill>
                  </a:tcPr>
                </a:tc>
              </a:tr>
              <a:tr h="599268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Somewhat Disagree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28.1% (110)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31.2% (119)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24.7%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26.0%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accent3"/>
                    </a:solidFill>
                  </a:tcPr>
                </a:tc>
              </a:tr>
              <a:tr h="599268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Strongly Disagree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8.4% (33)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9.4% (36)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10.6%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10.0%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-1349830" y="-308001"/>
            <a:ext cx="11611430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-825500" algn="l"/>
                <a:tab pos="-457200" algn="l"/>
                <a:tab pos="6667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86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-825500" algn="l"/>
                <a:tab pos="-457200" algn="l"/>
                <a:tab pos="6667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86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-825500" algn="l"/>
                <a:tab pos="-457200" algn="l"/>
                <a:tab pos="6667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86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-825500" algn="l"/>
                <a:tab pos="-457200" algn="l"/>
                <a:tab pos="6667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86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-825500" algn="l"/>
                <a:tab pos="-457200" algn="l"/>
                <a:tab pos="6667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86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825500" algn="l"/>
                <a:tab pos="-457200" algn="l"/>
                <a:tab pos="6667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86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825500" algn="l"/>
                <a:tab pos="-457200" algn="l"/>
                <a:tab pos="6667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86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825500" algn="l"/>
                <a:tab pos="-457200" algn="l"/>
                <a:tab pos="6667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86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825500" algn="l"/>
                <a:tab pos="-457200" algn="l"/>
                <a:tab pos="6667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86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825500" algn="l"/>
                <a:tab pos="-457200" algn="l"/>
                <a:tab pos="6667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8674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U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825500" algn="l"/>
                <a:tab pos="-457200" algn="l"/>
                <a:tab pos="6667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8674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6324600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-Statistically significant by Year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23150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257" y="425116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/>
              <a:t>Question 5e:   If I knew a child who was experiencing a mental health crisis, I would know who to call for assistance.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3185838"/>
              </p:ext>
            </p:extLst>
          </p:nvPr>
        </p:nvGraphicFramePr>
        <p:xfrm>
          <a:off x="685800" y="1828801"/>
          <a:ext cx="7848599" cy="4267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65858"/>
                <a:gridCol w="1220062"/>
                <a:gridCol w="1220893"/>
                <a:gridCol w="1220893"/>
                <a:gridCol w="1220893"/>
              </a:tblGrid>
              <a:tr h="802488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dirty="0">
                          <a:effectLst/>
                        </a:rPr>
                        <a:t>Question 5e:   If I knew a child who was experiencing a mental health crisis, I would know who to call for assistance.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7290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2006 Survey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% (count)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2008 Survey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% (count)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2010 Survey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% (count)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2013 Survey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% (count)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43484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Strongly Agree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37.0% (133)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32.0% (123)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31.9% (120)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43484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Somewhat Agree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28.7% (103)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30.5% (117)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26.1% (98)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43484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Undecided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13.4% (48)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11.2% (43)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14.1% (53)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43484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Somewhat Disagree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11.7% (42)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13.0% (50)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17.3% (65)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43484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Strongly Disagree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9.2% (33)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13.3% (51)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10.6% (40)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349829" y="0"/>
            <a:ext cx="1195977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6324600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-Statistically significant by Association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92687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Question 5f:  Children with a serious emotional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disturbance </a:t>
            </a:r>
            <a:r>
              <a:rPr lang="en-US" sz="2400" b="1" dirty="0"/>
              <a:t>can be helped with treatment.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715820"/>
              </p:ext>
            </p:extLst>
          </p:nvPr>
        </p:nvGraphicFramePr>
        <p:xfrm>
          <a:off x="914400" y="1676400"/>
          <a:ext cx="7543801" cy="42672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0680"/>
                <a:gridCol w="1172681"/>
                <a:gridCol w="1173480"/>
                <a:gridCol w="1173480"/>
                <a:gridCol w="1173480"/>
              </a:tblGrid>
              <a:tr h="605754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dirty="0">
                          <a:effectLst/>
                        </a:rPr>
                        <a:t>Question 5f:  Children with a serious emotional disturbance can be helped with treatment.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9723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2006 Survey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% (count)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2008 Survey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% (count)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2010 Survey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% (count)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2013 Survey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% (count)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74345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Strongly Agree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75.4% (291)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60.7% (238)</a:t>
                      </a:r>
                      <a:endParaRPr lang="en-US" sz="16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52.9% (200)</a:t>
                      </a:r>
                      <a:endParaRPr lang="en-US" sz="16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74345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Somewhat Agree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20.2% (78)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31.6% (124)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36.2% (137)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74345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Undecided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4.1% (16)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6.1% (24)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9.0% (34)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74345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Somewhat Disagree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0.3% (1)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1.0% (4)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1.9% (7)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74345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Strongly Disagree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0.0% (0)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0.5% (2)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0.0% (0)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6324600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-Statistically significant by Association, Gender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1088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  <a:cs typeface="Times New Roman" pitchFamily="18" charset="0"/>
              </a:rPr>
              <a:t>Research Objective</a:t>
            </a:r>
            <a:endParaRPr lang="en-US" sz="36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cs typeface="Times New Roman" pitchFamily="18" charset="0"/>
              </a:rPr>
              <a:t>The purpose of the </a:t>
            </a:r>
            <a:r>
              <a:rPr lang="en-US" sz="2800" dirty="0" smtClean="0">
                <a:cs typeface="Times New Roman" pitchFamily="18" charset="0"/>
              </a:rPr>
              <a:t>research </a:t>
            </a:r>
            <a:r>
              <a:rPr lang="en-US" sz="2800" dirty="0">
                <a:cs typeface="Times New Roman" pitchFamily="18" charset="0"/>
              </a:rPr>
              <a:t>i</a:t>
            </a:r>
            <a:r>
              <a:rPr lang="en-US" sz="2800" dirty="0" smtClean="0">
                <a:cs typeface="Times New Roman" pitchFamily="18" charset="0"/>
              </a:rPr>
              <a:t>s </a:t>
            </a:r>
            <a:r>
              <a:rPr lang="en-US" sz="2800" dirty="0">
                <a:cs typeface="Times New Roman" pitchFamily="18" charset="0"/>
              </a:rPr>
              <a:t>to assess attitudes and awareness levels of community members concerning </a:t>
            </a:r>
            <a:r>
              <a:rPr lang="en-US" sz="2800" dirty="0" smtClean="0">
                <a:cs typeface="Times New Roman" pitchFamily="18" charset="0"/>
              </a:rPr>
              <a:t>mental health and disability issues. </a:t>
            </a: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248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u="sng" dirty="0" smtClean="0"/>
              <a:t/>
            </a:r>
            <a:br>
              <a:rPr lang="en-US" sz="4000" b="1" u="sng" dirty="0" smtClean="0"/>
            </a:br>
            <a:r>
              <a:rPr lang="en-US" sz="4000" b="1" u="sng" dirty="0" smtClean="0"/>
              <a:t/>
            </a:r>
            <a:br>
              <a:rPr lang="en-US" sz="4000" b="1" u="sng" dirty="0" smtClean="0"/>
            </a:br>
            <a:r>
              <a:rPr lang="en-US" sz="4000" b="1" dirty="0" smtClean="0">
                <a:latin typeface="+mn-lt"/>
              </a:rPr>
              <a:t>Methodology</a:t>
            </a:r>
            <a:br>
              <a:rPr lang="en-US" sz="4000" b="1" dirty="0" smtClean="0">
                <a:latin typeface="+mn-lt"/>
              </a:rPr>
            </a:br>
            <a:endParaRPr lang="en-US" sz="4000" b="1" dirty="0" smtClean="0"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10600" cy="4754563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7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700" dirty="0">
                <a:cs typeface="Times New Roman" pitchFamily="18" charset="0"/>
              </a:rPr>
              <a:t>T</a:t>
            </a:r>
            <a:r>
              <a:rPr lang="en-US" sz="1700" dirty="0" smtClean="0">
                <a:cs typeface="Times New Roman" pitchFamily="18" charset="0"/>
              </a:rPr>
              <a:t>elephone </a:t>
            </a:r>
            <a:r>
              <a:rPr lang="en-US" sz="1700" dirty="0">
                <a:cs typeface="Times New Roman" pitchFamily="18" charset="0"/>
              </a:rPr>
              <a:t>survey </a:t>
            </a:r>
            <a:r>
              <a:rPr lang="en-US" sz="1700" dirty="0" smtClean="0">
                <a:cs typeface="Times New Roman" pitchFamily="18" charset="0"/>
              </a:rPr>
              <a:t>conducted </a:t>
            </a:r>
            <a:r>
              <a:rPr lang="en-US" sz="1700" dirty="0">
                <a:cs typeface="Times New Roman" pitchFamily="18" charset="0"/>
              </a:rPr>
              <a:t>with a random sample of residents, 18 years of age and over, within Northern Lake’s service area, which includes Crawford, Roscommon, Wexford, Missaukee, Grand Traverse and Leelanau counties.  </a:t>
            </a:r>
            <a:endParaRPr lang="en-US" sz="1700" dirty="0" smtClean="0"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1700" dirty="0"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700" dirty="0" smtClean="0">
                <a:cs typeface="Times New Roman" pitchFamily="18" charset="0"/>
              </a:rPr>
              <a:t>Sample size determined </a:t>
            </a:r>
            <a:r>
              <a:rPr lang="en-US" sz="1700" dirty="0">
                <a:cs typeface="Times New Roman" pitchFamily="18" charset="0"/>
              </a:rPr>
              <a:t>by applying the area’s 18-and-over population to a sampling table for 95% confidence level.  </a:t>
            </a:r>
            <a:endParaRPr lang="en-US" sz="1700" dirty="0" smtClean="0"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1700" dirty="0"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700" dirty="0">
                <a:cs typeface="Times New Roman" pitchFamily="18" charset="0"/>
              </a:rPr>
              <a:t>The sample consisted of 1:4 wireless versus land line records.  The sample was screened during survey administration to more closely align with age distribution as represented in current census data. </a:t>
            </a:r>
            <a:endParaRPr lang="en-US" sz="1700" dirty="0" smtClean="0"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1700" dirty="0"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700" dirty="0" smtClean="0">
                <a:cs typeface="Times New Roman" pitchFamily="18" charset="0"/>
              </a:rPr>
              <a:t>A </a:t>
            </a:r>
            <a:r>
              <a:rPr lang="en-US" sz="1700" dirty="0">
                <a:cs typeface="Times New Roman" pitchFamily="18" charset="0"/>
              </a:rPr>
              <a:t>total of 385 surveys was completed for a 95% confidence level and +/- 5% confidence interval. </a:t>
            </a:r>
            <a:endParaRPr lang="en-US" sz="1700" dirty="0" smtClean="0"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700" dirty="0"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700" dirty="0" smtClean="0">
                <a:cs typeface="Times New Roman" pitchFamily="18" charset="0"/>
              </a:rPr>
              <a:t>Survey </a:t>
            </a:r>
            <a:r>
              <a:rPr lang="en-US" sz="1700" dirty="0">
                <a:cs typeface="Times New Roman" pitchFamily="18" charset="0"/>
              </a:rPr>
              <a:t>data was analyzed using SPSS for Windows.  Analyses include frequencies, cross-tabulations and chi-square analyses, which measure significant interactions between variables.  In addition, 2013 and 2010 data files were merged to assess significant variation by year. </a:t>
            </a:r>
            <a:endParaRPr lang="en-US" sz="1700" dirty="0" smtClean="0"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1700" dirty="0"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700" dirty="0">
                <a:cs typeface="Times New Roman" pitchFamily="18" charset="0"/>
              </a:rPr>
              <a:t>The </a:t>
            </a:r>
            <a:r>
              <a:rPr lang="en-US" sz="1700" dirty="0" smtClean="0">
                <a:cs typeface="Times New Roman" pitchFamily="18" charset="0"/>
              </a:rPr>
              <a:t>final report also includes </a:t>
            </a:r>
            <a:r>
              <a:rPr lang="en-US" sz="1700" dirty="0">
                <a:cs typeface="Times New Roman" pitchFamily="18" charset="0"/>
              </a:rPr>
              <a:t>data collected in 2006/2008 pre and post tests for comparative purposes.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1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707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/>
              <a:t>Question 1:  Where would you look first if you or a </a:t>
            </a:r>
            <a:br>
              <a:rPr lang="en-US" sz="2400" b="1" dirty="0"/>
            </a:br>
            <a:r>
              <a:rPr lang="en-US" sz="2400" b="1" dirty="0"/>
              <a:t>family member needed information on a mental health issue?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726958"/>
              </p:ext>
            </p:extLst>
          </p:nvPr>
        </p:nvGraphicFramePr>
        <p:xfrm>
          <a:off x="457200" y="1371599"/>
          <a:ext cx="8229601" cy="63136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9904"/>
                <a:gridCol w="1425367"/>
                <a:gridCol w="1427013"/>
                <a:gridCol w="1427013"/>
                <a:gridCol w="1430304"/>
              </a:tblGrid>
              <a:tr h="217879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5757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2006 Survey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% (count)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2008 Survey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% (count)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2010 Survey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% (count)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2013 Survey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% (count)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285966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Doctor/Nurse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36.1% (137)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36.1% (140)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31.3% (124)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35.8% (138)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285966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dirty="0">
                          <a:effectLst/>
                        </a:rPr>
                        <a:t>Friend/Relative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4.2% (16)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4.6% (18)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4.3% (17)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2.3% (9)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285966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dirty="0">
                          <a:effectLst/>
                        </a:rPr>
                        <a:t>Private Counselor/Therapist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1.6% (6)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1.5% (6)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1.5% (6)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1.8% (7)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03844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dirty="0">
                          <a:effectLst/>
                        </a:rPr>
                        <a:t>Social Worker/Student Assistant Worker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1.6% (6)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0.5% (2)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0.8% (3)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2.3% (9)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285966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dirty="0">
                          <a:effectLst/>
                        </a:rPr>
                        <a:t>Yellow Pages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9.5% (36)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7.2% (28)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6.3% (25)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6.2% (24)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285966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Internet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14.2% (54)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14.9% (58)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19.9% (79)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16.4% (63)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285966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dirty="0">
                          <a:effectLst/>
                        </a:rPr>
                        <a:t>Library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1.3% (5)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0.5% (2)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0.3% (1)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.3% (1)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285966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dirty="0">
                          <a:effectLst/>
                        </a:rPr>
                        <a:t>Mercy Hospital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0.5% (2)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1.3% (5)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1.0% (4)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.8% (3)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807721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Northern Lakes Community Mental</a:t>
                      </a:r>
                      <a:r>
                        <a:rPr lang="en-US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Health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12.9% (49)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10.6% (41)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13.6% (54)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16.6% (64)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263396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Munson Medical </a:t>
                      </a:r>
                      <a:r>
                        <a:rPr lang="en-US" sz="1600" dirty="0" smtClean="0">
                          <a:effectLst/>
                        </a:rPr>
                        <a:t>Center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6.6% (25)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8.2% (32)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5.6% (22)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2.6% (10)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03844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dirty="0">
                          <a:effectLst/>
                        </a:rPr>
                        <a:t>Other </a:t>
                      </a:r>
                      <a:r>
                        <a:rPr lang="en-US" sz="1600" dirty="0" smtClean="0">
                          <a:effectLst/>
                        </a:rPr>
                        <a:t>  (DK =25; Pastor/Church = 11)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11.6% (44)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14.7% (56)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15.4% (61)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14.8% (57)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6581001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-Statistically significant by Gender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87964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Question 2:  Do you personally know anyone who has received treatment for a mental illness or </a:t>
            </a:r>
            <a:r>
              <a:rPr lang="en-US" sz="2400" b="1" dirty="0" smtClean="0"/>
              <a:t>developmental </a:t>
            </a:r>
            <a:r>
              <a:rPr lang="en-US" sz="2400" b="1" dirty="0"/>
              <a:t>disability</a:t>
            </a:r>
            <a:r>
              <a:rPr lang="en-US" sz="2400" b="1" dirty="0" smtClean="0"/>
              <a:t>?*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21163721"/>
              </p:ext>
            </p:extLst>
          </p:nvPr>
        </p:nvGraphicFramePr>
        <p:xfrm>
          <a:off x="457200" y="2174873"/>
          <a:ext cx="4040607" cy="36163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1139"/>
                <a:gridCol w="667237"/>
                <a:gridCol w="730326"/>
                <a:gridCol w="730326"/>
                <a:gridCol w="731579"/>
              </a:tblGrid>
              <a:tr h="925779">
                <a:tc gridSpan="5"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/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400" b="0" dirty="0">
                          <a:effectLst/>
                        </a:rPr>
                        <a:t>Question 2:  Do you personally know anyone who has received treatment for a mental illness or </a:t>
                      </a:r>
                      <a:r>
                        <a:rPr lang="en-US" sz="1400" b="0" dirty="0" smtClean="0">
                          <a:effectLst/>
                        </a:rPr>
                        <a:t>developmental </a:t>
                      </a:r>
                      <a:r>
                        <a:rPr lang="en-US" sz="1400" b="0" dirty="0">
                          <a:effectLst/>
                        </a:rPr>
                        <a:t>disability?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37" marR="50137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4711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dirty="0">
                          <a:effectLst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37" marR="50137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2006 Survey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% (count)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37" marR="50137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2008 Survey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% (count)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37" marR="50137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2010 Survey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% (count)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37" marR="50137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2013 Survey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% (count)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37" marR="50137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636473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Yes 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37" marR="50137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56.1% (215)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37" marR="50137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52.8% (205)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37" marR="50137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51.8 % (205)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37" marR="50137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47.8% (184)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37" marR="50137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636473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No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37" marR="50137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42.8% (164)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37" marR="50137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45.6% (177)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37" marR="50137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47.2% (187)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37" marR="50137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50.6% (195)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37" marR="50137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62890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Uncertain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37" marR="50137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1.0% (4)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37" marR="50137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1.5% (6)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37" marR="50137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1.0% (4)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37" marR="50137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1.6% (6)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137" marR="50137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-825500" algn="l"/>
                <a:tab pos="-457200" algn="l"/>
                <a:tab pos="457200" algn="l"/>
                <a:tab pos="6667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86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-825500" algn="l"/>
                <a:tab pos="-457200" algn="l"/>
                <a:tab pos="457200" algn="l"/>
                <a:tab pos="6667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86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-825500" algn="l"/>
                <a:tab pos="-457200" algn="l"/>
                <a:tab pos="457200" algn="l"/>
                <a:tab pos="6667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86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-825500" algn="l"/>
                <a:tab pos="-457200" algn="l"/>
                <a:tab pos="457200" algn="l"/>
                <a:tab pos="6667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86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-825500" algn="l"/>
                <a:tab pos="-457200" algn="l"/>
                <a:tab pos="457200" algn="l"/>
                <a:tab pos="6667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86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825500" algn="l"/>
                <a:tab pos="-457200" algn="l"/>
                <a:tab pos="457200" algn="l"/>
                <a:tab pos="6667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86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825500" algn="l"/>
                <a:tab pos="-457200" algn="l"/>
                <a:tab pos="457200" algn="l"/>
                <a:tab pos="6667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86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825500" algn="l"/>
                <a:tab pos="-457200" algn="l"/>
                <a:tab pos="457200" algn="l"/>
                <a:tab pos="6667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86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825500" algn="l"/>
                <a:tab pos="-457200" algn="l"/>
                <a:tab pos="457200" algn="l"/>
                <a:tab pos="6667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867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825500" algn="l"/>
                <a:tab pos="-457200" algn="l"/>
                <a:tab pos="457200" algn="l"/>
                <a:tab pos="6667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867400" algn="l"/>
              </a:tabLst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U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825500" algn="l"/>
                <a:tab pos="-457200" algn="l"/>
                <a:tab pos="457200" algn="l"/>
                <a:tab pos="6667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8674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74688041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64770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*Association variable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72075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9284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1" dirty="0"/>
              <a:t>Question 3:  How aware are you of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Northern </a:t>
            </a:r>
            <a:r>
              <a:rPr lang="en-US" sz="2400" b="1" dirty="0"/>
              <a:t>Lakes Community Mental Health?</a:t>
            </a:r>
            <a:r>
              <a:rPr lang="en-US" sz="1600" b="1" dirty="0" smtClean="0">
                <a:latin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</a:rPr>
            </a:br>
            <a:endParaRPr lang="en-US" sz="1600" dirty="0" smtClean="0">
              <a:latin typeface="Times New Roman" pitchFamily="18" charset="0"/>
            </a:endParaRPr>
          </a:p>
        </p:txBody>
      </p:sp>
      <p:graphicFrame>
        <p:nvGraphicFramePr>
          <p:cNvPr id="6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5944307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6689168"/>
              </p:ext>
            </p:extLst>
          </p:nvPr>
        </p:nvGraphicFramePr>
        <p:xfrm>
          <a:off x="4724400" y="2285999"/>
          <a:ext cx="3962399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7061"/>
                <a:gridCol w="680740"/>
                <a:gridCol w="681533"/>
                <a:gridCol w="680740"/>
                <a:gridCol w="682325"/>
              </a:tblGrid>
              <a:tr h="643813">
                <a:tc gridSpan="5"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400" dirty="0">
                          <a:effectLst/>
                        </a:rPr>
                        <a:t>Question 3:  How aware are you of Northern Lakes Community Mental Health?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49174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dirty="0">
                          <a:effectLst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2006 Survey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% (count)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2008 Survey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% (count)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2010 Survey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% (count)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2013 Survey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% (count)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24587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Very Aware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9.6% (37)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10.3% (40)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10.4% (41)</a:t>
                      </a:r>
                      <a:endParaRPr lang="en-US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14.8% (57)</a:t>
                      </a:r>
                      <a:endParaRPr lang="en-US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643813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Somewhat Aware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16.1% (62)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16.2% (63)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20.2% (80)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20.3% (78)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643813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Not at all Aware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74.3% (286)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73.5% (285)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69.4% (275)</a:t>
                      </a:r>
                      <a:endParaRPr lang="en-US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64.9% (250)</a:t>
                      </a:r>
                      <a:endParaRPr lang="en-US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6324600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-Statistically significant by Association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3930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latin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</a:rPr>
            </a:br>
            <a:r>
              <a:rPr lang="en-US" sz="2400" b="1" dirty="0" smtClean="0"/>
              <a:t>Question </a:t>
            </a:r>
            <a:r>
              <a:rPr lang="en-US" sz="2400" b="1" dirty="0"/>
              <a:t>4:  In your opinion, how would your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community </a:t>
            </a:r>
            <a:r>
              <a:rPr lang="en-US" sz="2400" b="1" dirty="0"/>
              <a:t>rate the quality of service at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Northern </a:t>
            </a:r>
            <a:r>
              <a:rPr lang="en-US" sz="2400" b="1" dirty="0"/>
              <a:t>Lakes Community Mental Health?*</a:t>
            </a:r>
            <a:r>
              <a:rPr lang="en-US" sz="1600" b="1" dirty="0" smtClean="0">
                <a:latin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</a:rPr>
            </a:br>
            <a:endParaRPr lang="en-US" sz="1600" dirty="0" smtClean="0">
              <a:latin typeface="Times New Roman" pitchFamily="18" charset="0"/>
            </a:endParaRPr>
          </a:p>
        </p:txBody>
      </p:sp>
      <p:graphicFrame>
        <p:nvGraphicFramePr>
          <p:cNvPr id="3" name="Chart Placeholder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04364828"/>
              </p:ext>
            </p:extLst>
          </p:nvPr>
        </p:nvGraphicFramePr>
        <p:xfrm>
          <a:off x="457200" y="2174871"/>
          <a:ext cx="3886200" cy="37687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/>
                <a:gridCol w="686489"/>
                <a:gridCol w="685111"/>
                <a:gridCol w="662319"/>
                <a:gridCol w="633081"/>
              </a:tblGrid>
              <a:tr h="602104">
                <a:tc gridSpan="5"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dirty="0">
                          <a:effectLst/>
                        </a:rPr>
                        <a:t>Question 4:  In your opinion, how would your community rate the quality of service at Northern Lakes Community Mental Health?*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61" marR="50661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81206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61" marR="50661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2006 Survey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% (count)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2008 Survey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% (count)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2010 Survey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% (count)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2013 Survey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% (count)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90604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Excellent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61" marR="50661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19.4% (13)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15.0% (9)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24.2% (15)</a:t>
                      </a:r>
                      <a:endParaRPr lang="en-US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26.7% (23)</a:t>
                      </a:r>
                      <a:endParaRPr lang="en-US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90604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Above Average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61" marR="50661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40.3% (27)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36.7% (22)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29.0% (18)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27.9% (24)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90604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Average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61" marR="50661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29.9% (20)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41.7% (25)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40.3% (25)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43.0% (37)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56803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Below Average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61" marR="50661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3.0% (2)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3.3% (2)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4.8% (3)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2.3% (2)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56803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Poor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61" marR="50661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7.5% (5)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3.3% (2)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1.6% (1)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0.0% (0)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Content Placeholder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63979831"/>
              </p:ext>
            </p:extLst>
          </p:nvPr>
        </p:nvGraphicFramePr>
        <p:xfrm>
          <a:off x="4419600" y="2174875"/>
          <a:ext cx="4571999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90600" y="6324600"/>
            <a:ext cx="754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*Asked only of those indicating Very or Somewhat Aware of NLCMH; 49 respondents indicated DK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58985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sz="2700" b="1" dirty="0"/>
              <a:t>Question 5a:  Treating people with a mental illness or developmental disability in their own community, </a:t>
            </a: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b="1" dirty="0" smtClean="0"/>
              <a:t>instead </a:t>
            </a:r>
            <a:r>
              <a:rPr lang="en-US" sz="2700" b="1" dirty="0"/>
              <a:t>of in an institution, is good.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5405147"/>
              </p:ext>
            </p:extLst>
          </p:nvPr>
        </p:nvGraphicFramePr>
        <p:xfrm>
          <a:off x="457200" y="2057401"/>
          <a:ext cx="8229604" cy="42011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9832"/>
                <a:gridCol w="1279289"/>
                <a:gridCol w="1280161"/>
                <a:gridCol w="1280161"/>
                <a:gridCol w="1280161"/>
              </a:tblGrid>
              <a:tr h="890346">
                <a:tc gridSpan="5"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800" dirty="0">
                          <a:effectLst/>
                        </a:rPr>
                        <a:t>Question 5a:  Treating people with a mental illness or developmental disability in their own community, instead of in an institution, is good.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4503" marR="104503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45189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4503" marR="104503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2006 Survey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% (count)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4503" marR="104503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2008 Survey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% (count)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4503" marR="104503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2010 Survey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% (count)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4503" marR="104503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2013 Survey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% (count)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4503" marR="104503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42516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Strongly Agree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4503" marR="104503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66.7% (254)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4503" marR="104503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68.7% (265)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4503" marR="104503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64.2% (253)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4503" marR="104503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59.2% (225)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4503" marR="104503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77431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Somewhat Agree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4503" marR="104503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23.4% (89)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4503" marR="104503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22.8% (88)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4503" marR="104503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25.9% (102)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4503" marR="104503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27.1% (103)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4503" marR="104503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45172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Undecided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4503" marR="104503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6.0% (23)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4503" marR="104503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5.7% (22)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4503" marR="104503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7.9% (31)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4503" marR="104503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8.9% (34)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4503" marR="104503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45172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Somewhat Disagree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4503" marR="104503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2.9% (11)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4503" marR="104503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2.1% (8)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4503" marR="104503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1.3% (5)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4503" marR="104503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2.4% (9)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4503" marR="104503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45172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Strongly Disagree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4503" marR="104503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1.0% (4)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4503" marR="104503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0.8% (3)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4503" marR="104503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0.8% (3)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4503" marR="104503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2.4% (9)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4503" marR="104503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76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Question 5b:  Health insurance plans should be required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to </a:t>
            </a:r>
            <a:r>
              <a:rPr lang="en-US" sz="2400" b="1" dirty="0"/>
              <a:t>provide equal coverage for people with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mental </a:t>
            </a:r>
            <a:r>
              <a:rPr lang="en-US" sz="2400" b="1" dirty="0"/>
              <a:t>illness </a:t>
            </a:r>
            <a:r>
              <a:rPr lang="en-US" sz="2400" b="1" dirty="0" smtClean="0"/>
              <a:t>and </a:t>
            </a:r>
            <a:r>
              <a:rPr lang="en-US" sz="2400" b="1" dirty="0"/>
              <a:t>for those with physical illness.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2548438"/>
              </p:ext>
            </p:extLst>
          </p:nvPr>
        </p:nvGraphicFramePr>
        <p:xfrm>
          <a:off x="609599" y="1676402"/>
          <a:ext cx="7696200" cy="46481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8267"/>
                <a:gridCol w="1196372"/>
                <a:gridCol w="1197187"/>
                <a:gridCol w="1197187"/>
                <a:gridCol w="1197187"/>
              </a:tblGrid>
              <a:tr h="795060">
                <a:tc gridSpan="5"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dirty="0">
                          <a:effectLst/>
                        </a:rPr>
                        <a:t>Question 5b:  Health insurance plans should be required to provide equal coverage for people with mental illness and for those with physical illness.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9835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2006 Survey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% (count)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2008 Survey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% (count)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2010 Survey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% (count)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2013 Survey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% (count)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90660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Strongly Agree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74.7% (287)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78.0% (302)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72.6% (286)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72.5% (274)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90660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Somewhat Agree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19.3% (74)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15.0% (58)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17.5% (69)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18.0% (68)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90660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Undecided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2.9% (11)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3.9% (15)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5.1% (20)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6.9% (26)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90660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Somewhat Disagree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0.8% (3)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2.3% (9)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3.0% (12)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1.6% (6)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90660">
                <a:tc>
                  <a:txBody>
                    <a:bodyPr/>
                    <a:lstStyle/>
                    <a:p>
                      <a:pPr marL="0" marR="0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  <a:tabLst>
                          <a:tab pos="-825500" algn="l"/>
                          <a:tab pos="-457200" algn="l"/>
                          <a:tab pos="66675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8674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Strongly Disagree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2.3% (9)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0.8% (3)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1.8% (7)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1.1% (4)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1465941" y="-148955"/>
            <a:ext cx="11727542" cy="870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6477000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-Statistically significant by Association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06070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1684</Words>
  <Application>Microsoft Macintosh PowerPoint</Application>
  <PresentationFormat>On-screen Show (4:3)</PresentationFormat>
  <Paragraphs>491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Northern Lakes Community Mental Health</vt:lpstr>
      <vt:lpstr>Research Objective</vt:lpstr>
      <vt:lpstr>  Methodology </vt:lpstr>
      <vt:lpstr>Question 1:  Where would you look first if you or a  family member needed information on a mental health issue?</vt:lpstr>
      <vt:lpstr>Question 2:  Do you personally know anyone who has received treatment for a mental illness or developmental disability?*</vt:lpstr>
      <vt:lpstr>Question 3:  How aware are you of  Northern Lakes Community Mental Health?  </vt:lpstr>
      <vt:lpstr> Question 4:  In your opinion, how would your  community rate the quality of service at  Northern Lakes Community Mental Health?*  </vt:lpstr>
      <vt:lpstr>   Question 5a:  Treating people with a mental illness or developmental disability in their own community,  instead of in an institution, is good. </vt:lpstr>
      <vt:lpstr>Question 5b:  Health insurance plans should be required  to provide equal coverage for people with  mental illness and for those with physical illness.</vt:lpstr>
      <vt:lpstr>Question 5c:  Treatment can help people with mental illness lead normal lives.  (Prior to 2010, question read: Medical and psychological treatments can help people with mental illness.)</vt:lpstr>
      <vt:lpstr>  Question 5d:  People are generally caring and  sympathetic to people with mental illness. </vt:lpstr>
      <vt:lpstr>Question 5e:   If I knew a child who was experiencing a mental health crisis, I would know who to call for assistance.</vt:lpstr>
      <vt:lpstr>Question 5f:  Children with a serious emotional  disturbance can be helped with treatment.</vt:lpstr>
    </vt:vector>
  </TitlesOfParts>
  <Company>Northwestern Michigan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YES to support local electrical facility, please indicate your level of support for each of the following fuel sources that TCL&amp;P could investigate for local electrical generation that would produce electricity 24 hours a day/7 days a week:    Overall Customer Sample</dc:title>
  <dc:creator>hdaya</dc:creator>
  <cp:lastModifiedBy>Deb Freed</cp:lastModifiedBy>
  <cp:revision>209</cp:revision>
  <cp:lastPrinted>2013-11-01T10:50:44Z</cp:lastPrinted>
  <dcterms:created xsi:type="dcterms:W3CDTF">2012-11-09T12:17:56Z</dcterms:created>
  <dcterms:modified xsi:type="dcterms:W3CDTF">2013-11-01T10:53:02Z</dcterms:modified>
</cp:coreProperties>
</file>