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2"/>
  </p:notesMasterIdLst>
  <p:sldIdLst>
    <p:sldId id="256" r:id="rId2"/>
    <p:sldId id="259" r:id="rId3"/>
    <p:sldId id="278" r:id="rId4"/>
    <p:sldId id="279" r:id="rId5"/>
    <p:sldId id="284" r:id="rId6"/>
    <p:sldId id="270" r:id="rId7"/>
    <p:sldId id="287" r:id="rId8"/>
    <p:sldId id="288" r:id="rId9"/>
    <p:sldId id="257" r:id="rId10"/>
    <p:sldId id="268" r:id="rId11"/>
    <p:sldId id="282" r:id="rId12"/>
    <p:sldId id="283" r:id="rId13"/>
    <p:sldId id="258" r:id="rId14"/>
    <p:sldId id="280" r:id="rId15"/>
    <p:sldId id="275" r:id="rId16"/>
    <p:sldId id="292" r:id="rId17"/>
    <p:sldId id="260" r:id="rId18"/>
    <p:sldId id="262" r:id="rId19"/>
    <p:sldId id="281" r:id="rId20"/>
    <p:sldId id="265" r:id="rId21"/>
    <p:sldId id="266" r:id="rId22"/>
    <p:sldId id="267" r:id="rId23"/>
    <p:sldId id="289" r:id="rId24"/>
    <p:sldId id="269" r:id="rId25"/>
    <p:sldId id="290" r:id="rId26"/>
    <p:sldId id="291" r:id="rId27"/>
    <p:sldId id="271" r:id="rId28"/>
    <p:sldId id="272" r:id="rId29"/>
    <p:sldId id="285" r:id="rId30"/>
    <p:sldId id="286"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BF6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98" autoAdjust="0"/>
  </p:normalViewPr>
  <p:slideViewPr>
    <p:cSldViewPr>
      <p:cViewPr varScale="1">
        <p:scale>
          <a:sx n="54" d="100"/>
          <a:sy n="54" d="100"/>
        </p:scale>
        <p:origin x="-88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25DAC36-2020-4523-A3C0-6F7C8486854C}" type="datetimeFigureOut">
              <a:rPr lang="en-US"/>
              <a:pPr>
                <a:defRPr/>
              </a:pPr>
              <a:t>10/28/2010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FB20D05-1716-4C6B-AE7F-51D73E06D1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survey was distributed from late October through mid-December (2009) by more than two dozen human service organizations throughout the Wexford/Missaukee Counties. A total of 965 anonymous surveys were collected from individuals using those services and utilized in identifying the findings of this report.  2/3 (69%)of the survey respondents live in Wexford County, 26% in Missaukee County and 5% were identified as residents of Osceola County. 77% of the demographic population were identified as female. It is likely that the majority of the individuals are classified as living  in generational poverty.</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67EA17-58C7-4DFC-9F97-7ED5B8ECF02C}"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Unemployed by choice = Homemaker, Students, Care Giver or Retired.</a:t>
            </a:r>
          </a:p>
          <a:p>
            <a:pPr>
              <a:spcBef>
                <a:spcPct val="0"/>
              </a:spcBef>
            </a:pPr>
            <a:r>
              <a:rPr lang="en-US" smtClean="0"/>
              <a:t>Almost 20% have been unemployed &gt; 1 year.</a:t>
            </a:r>
          </a:p>
          <a:p>
            <a:pPr>
              <a:spcBef>
                <a:spcPct val="0"/>
              </a:spcBef>
            </a:pPr>
            <a:r>
              <a:rPr lang="en-US" smtClean="0"/>
              <a:t>Almost 20% report “Unable to Work”.  Whether this is a temporary or permanent condition is not known.</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2D30EB-C7F5-497C-A859-0976AA343CEB}" type="slidenum">
              <a:rPr lang="en-US"/>
              <a:pPr fontAlgn="base">
                <a:spcBef>
                  <a:spcPct val="0"/>
                </a:spcBef>
                <a:spcAft>
                  <a:spcPct val="0"/>
                </a:spcAft>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  Of the 965 responses, 39% indicated that they had “trouble keeping a job”.  Percentages given here are % of the </a:t>
            </a:r>
          </a:p>
          <a:p>
            <a:pPr>
              <a:spcBef>
                <a:spcPct val="0"/>
              </a:spcBef>
            </a:pPr>
            <a:r>
              <a:rPr lang="en-US" smtClean="0"/>
              <a:t>      39%.  Some respondents gave more than 1 answer.</a:t>
            </a:r>
          </a:p>
          <a:p>
            <a:pPr>
              <a:spcBef>
                <a:spcPct val="0"/>
              </a:spcBef>
              <a:buFontTx/>
              <a:buChar char="•"/>
            </a:pPr>
            <a:r>
              <a:rPr lang="en-US" smtClean="0"/>
              <a:t>  Health problems of one kind or another are the primary reasons given; transportation is the next most common  </a:t>
            </a:r>
          </a:p>
          <a:p>
            <a:pPr>
              <a:spcBef>
                <a:spcPct val="0"/>
              </a:spcBef>
            </a:pPr>
            <a:r>
              <a:rPr lang="en-US" smtClean="0"/>
              <a:t>      reason given.</a:t>
            </a:r>
          </a:p>
          <a:p>
            <a:pPr>
              <a:spcBef>
                <a:spcPct val="0"/>
              </a:spcBef>
              <a:buFontTx/>
              <a:buChar char="•"/>
            </a:pPr>
            <a:r>
              <a:rPr lang="en-US" smtClean="0"/>
              <a:t>  “Child care issues” affect 14% of those who have trouble keeping a job.</a:t>
            </a:r>
          </a:p>
          <a:p>
            <a:pPr>
              <a:spcBef>
                <a:spcPct val="0"/>
              </a:spcBef>
              <a:buFontTx/>
              <a:buChar char="•"/>
            </a:pPr>
            <a:r>
              <a:rPr lang="en-US" smtClean="0"/>
              <a:t>   13% identify “Getting along with boss/coworkers” as the reason.</a:t>
            </a:r>
          </a:p>
          <a:p>
            <a:pPr>
              <a:spcBef>
                <a:spcPct val="0"/>
              </a:spcBef>
              <a:buFontTx/>
              <a:buChar char="•"/>
            </a:pPr>
            <a:r>
              <a:rPr lang="en-US" smtClean="0"/>
              <a:t>  Only about 13% identify “Lack of Education/Skills” as the reason.  Is this true?  Or, do people not understand that </a:t>
            </a:r>
          </a:p>
          <a:p>
            <a:pPr>
              <a:spcBef>
                <a:spcPct val="0"/>
              </a:spcBef>
            </a:pPr>
            <a:r>
              <a:rPr lang="en-US" smtClean="0"/>
              <a:t>      more education and job skills are needed to succeed in today’s job market?  35% of all respondents do </a:t>
            </a:r>
          </a:p>
          <a:p>
            <a:pPr>
              <a:spcBef>
                <a:spcPct val="0"/>
              </a:spcBef>
            </a:pPr>
            <a:r>
              <a:rPr lang="en-US" smtClean="0"/>
              <a:t>      recognize that “Getting more education” is “Best hope for improving life”.</a:t>
            </a:r>
          </a:p>
          <a:p>
            <a:pPr>
              <a:spcBef>
                <a:spcPct val="0"/>
              </a:spcBef>
              <a:buFontTx/>
              <a:buChar char="•"/>
            </a:pPr>
            <a:r>
              <a:rPr lang="en-US" smtClean="0"/>
              <a:t>  “Housing issues” affect 12%.</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1FF113-1449-4D5A-B336-A7541F72C3D5}" type="slidenum">
              <a:rPr lang="en-US"/>
              <a:pPr fontAlgn="base">
                <a:spcBef>
                  <a:spcPct val="0"/>
                </a:spcBef>
                <a:spcAft>
                  <a:spcPct val="0"/>
                </a:spcAft>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  Estimated </a:t>
            </a:r>
            <a:r>
              <a:rPr lang="en-US" u="sng" smtClean="0"/>
              <a:t>total</a:t>
            </a:r>
            <a:r>
              <a:rPr lang="en-US" smtClean="0"/>
              <a:t> income for the household.</a:t>
            </a:r>
          </a:p>
          <a:p>
            <a:pPr>
              <a:spcBef>
                <a:spcPct val="0"/>
              </a:spcBef>
              <a:buFontTx/>
              <a:buChar char="•"/>
            </a:pPr>
            <a:r>
              <a:rPr lang="en-US" smtClean="0"/>
              <a:t>  75% of households have income less than $20,000 a year.  </a:t>
            </a:r>
          </a:p>
          <a:p>
            <a:pPr>
              <a:spcBef>
                <a:spcPct val="0"/>
              </a:spcBef>
              <a:buFontTx/>
              <a:buChar char="•"/>
            </a:pPr>
            <a:r>
              <a:rPr lang="en-US" smtClean="0"/>
              <a:t>  92% of households have income less than $30,000 a year. </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079924-E5C1-4BD4-923A-302452EDA04B}" type="slidenum">
              <a:rPr lang="en-US"/>
              <a:pPr fontAlgn="base">
                <a:spcBef>
                  <a:spcPct val="0"/>
                </a:spcBef>
                <a:spcAft>
                  <a:spcPct val="0"/>
                </a:spcAft>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  Car ownership increases dramatically (49% to 77%) when income exceeds $10k/year.  Also increases significantly (77% to 92%) when income exceeds $20K/year.</a:t>
            </a:r>
          </a:p>
          <a:p>
            <a:pPr>
              <a:spcBef>
                <a:spcPct val="0"/>
              </a:spcBef>
              <a:buFontTx/>
              <a:buChar char="•"/>
            </a:pPr>
            <a:r>
              <a:rPr lang="en-US" smtClean="0"/>
              <a:t>   “Transportation” as a reason for “trouble keeping a job” decreases with income as expected.  </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AD5C35-ECE7-45AC-959D-D1F74264A6DE}" type="slidenum">
              <a:rPr lang="en-US"/>
              <a:pPr fontAlgn="base">
                <a:spcBef>
                  <a:spcPct val="0"/>
                </a:spcBef>
                <a:spcAft>
                  <a:spcPct val="0"/>
                </a:spcAft>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   </a:t>
            </a:r>
            <a:r>
              <a:rPr lang="en-US" b="1" smtClean="0"/>
              <a:t>23%</a:t>
            </a:r>
            <a:r>
              <a:rPr lang="en-US" smtClean="0"/>
              <a:t> of respondents rated </a:t>
            </a:r>
            <a:r>
              <a:rPr lang="en-US" b="1" u="sng" smtClean="0"/>
              <a:t>both</a:t>
            </a:r>
            <a:r>
              <a:rPr lang="en-US" smtClean="0"/>
              <a:t> physical and mental health “fair” or “poor”. </a:t>
            </a:r>
          </a:p>
          <a:p>
            <a:pPr>
              <a:spcBef>
                <a:spcPct val="0"/>
              </a:spcBef>
            </a:pPr>
            <a:endParaRPr lang="en-US" smtClean="0"/>
          </a:p>
          <a:p>
            <a:pPr>
              <a:spcBef>
                <a:spcPct val="0"/>
              </a:spcBef>
              <a:buFontTx/>
              <a:buChar char="•"/>
            </a:pPr>
            <a:r>
              <a:rPr lang="en-US" smtClean="0"/>
              <a:t>   </a:t>
            </a:r>
            <a:r>
              <a:rPr lang="en-US" b="1" smtClean="0"/>
              <a:t>54%</a:t>
            </a:r>
            <a:r>
              <a:rPr lang="en-US" smtClean="0"/>
              <a:t> rated </a:t>
            </a:r>
            <a:r>
              <a:rPr lang="en-US" b="1" smtClean="0"/>
              <a:t>one or the other </a:t>
            </a:r>
            <a:r>
              <a:rPr lang="en-US" smtClean="0"/>
              <a:t>“fair” or “poor”.</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983128-DB77-4FBE-AF90-6225A1B18C1B}" type="slidenum">
              <a:rPr lang="en-US"/>
              <a:pPr fontAlgn="base">
                <a:spcBef>
                  <a:spcPct val="0"/>
                </a:spcBef>
                <a:spcAft>
                  <a:spcPct val="0"/>
                </a:spcAft>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Compared to the Community Health Needs Assessment report:</a:t>
            </a:r>
          </a:p>
          <a:p>
            <a:pPr>
              <a:spcBef>
                <a:spcPct val="0"/>
              </a:spcBef>
            </a:pPr>
            <a:endParaRPr lang="en-US" smtClean="0"/>
          </a:p>
          <a:p>
            <a:pPr>
              <a:spcBef>
                <a:spcPct val="0"/>
              </a:spcBef>
            </a:pPr>
            <a:r>
              <a:rPr lang="en-US" smtClean="0"/>
              <a:t>Survey respondents are less likely to have a 2-year degree or higher (13% vs. 23%).</a:t>
            </a:r>
          </a:p>
          <a:p>
            <a:pPr>
              <a:spcBef>
                <a:spcPct val="0"/>
              </a:spcBef>
            </a:pPr>
            <a:r>
              <a:rPr lang="en-US" smtClean="0"/>
              <a:t>Survey respondents are more likely to have less than a high school diploma (18% vs 10%). </a:t>
            </a:r>
          </a:p>
          <a:p>
            <a:pPr>
              <a:spcBef>
                <a:spcPct val="0"/>
              </a:spcBef>
            </a:pPr>
            <a:endParaRPr lang="en-US" smtClean="0"/>
          </a:p>
          <a:p>
            <a:pPr>
              <a:spcBef>
                <a:spcPct val="0"/>
              </a:spcBef>
            </a:pPr>
            <a:r>
              <a:rPr lang="en-US" smtClean="0"/>
              <a:t>87% of the population have no college degree.</a:t>
            </a:r>
          </a:p>
          <a:p>
            <a:pPr>
              <a:spcBef>
                <a:spcPct val="0"/>
              </a:spcBef>
            </a:pPr>
            <a:r>
              <a:rPr lang="en-US" smtClean="0"/>
              <a:t>58% have no experience at college. </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F2FC43-0907-4E9F-8F1E-DDA39A65AF38}" type="slidenum">
              <a:rPr lang="en-US"/>
              <a:pPr fontAlgn="base">
                <a:spcBef>
                  <a:spcPct val="0"/>
                </a:spcBef>
                <a:spcAft>
                  <a:spcPct val="0"/>
                </a:spcAft>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Beyond HS Education: Females 44%; Males 34%.  </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08AE25-F6F0-4B1A-815B-B14C6CA10037}" type="slidenum">
              <a:rPr lang="en-US"/>
              <a:pPr fontAlgn="base">
                <a:spcBef>
                  <a:spcPct val="0"/>
                </a:spcBef>
                <a:spcAft>
                  <a:spcPct val="0"/>
                </a:spcAft>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Comments from respondents with homes, also indicated a need for assistance with repairs and general up keep.</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071812-52D6-4763-B0DB-145776776624}" type="slidenum">
              <a:rPr lang="en-US"/>
              <a:pPr fontAlgn="base">
                <a:spcBef>
                  <a:spcPct val="0"/>
                </a:spcBef>
                <a:spcAft>
                  <a:spcPct val="0"/>
                </a:spcAft>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 you do live in a house, apartment, or mobile home, is it…?”</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8E6BCA-723D-4511-81FD-CA5159E7C7AF}" type="slidenum">
              <a:rPr lang="en-US"/>
              <a:pPr fontAlgn="base">
                <a:spcBef>
                  <a:spcPct val="0"/>
                </a:spcBef>
                <a:spcAft>
                  <a:spcPct val="0"/>
                </a:spcAft>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22F601-3E5F-4763-A795-D76382E96BCF}" type="slidenum">
              <a:rPr lang="en-US"/>
              <a:pPr fontAlgn="base">
                <a:spcBef>
                  <a:spcPct val="0"/>
                </a:spcBef>
                <a:spcAft>
                  <a:spcPct val="0"/>
                </a:spcAft>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Key Findings: Health issues (Mental &amp; physical) &amp; disabilities limit or prevent individuals from regular employment. Social services most frequently used were “DHS food assistance” and “Medicaid” and listed as the most helpful services. An service identified as most needed was “Dental care” and “Optical (vision) services. Health issues, money management and transportation were identified as barriers to improving life. (962 English, 3 Spanish)</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DDF7AB-500B-4B5E-ABC6-69038550DC53}"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“Difficulty keeping a job” -- 38% transportation related.</a:t>
            </a:r>
          </a:p>
          <a:p>
            <a:pPr>
              <a:spcBef>
                <a:spcPct val="0"/>
              </a:spcBef>
            </a:pPr>
            <a:r>
              <a:rPr lang="en-US" smtClean="0"/>
              <a:t>Car ownership -- 77%  with an income of $10,000 - $19,999 to only 49% for those reporting an income of less than $10,000 compared to 91% if the income range was over $20,000. </a:t>
            </a:r>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141506-D6CF-499D-9FF4-99F98895EFA7}" type="slidenum">
              <a:rPr lang="en-US"/>
              <a:pPr fontAlgn="base">
                <a:spcBef>
                  <a:spcPct val="0"/>
                </a:spcBef>
                <a:spcAft>
                  <a:spcPct val="0"/>
                </a:spcAft>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Availability of CWTA for Wexford County residents appears to substitute for car ownership in some cases.</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59E6BA-63B9-46B8-BDDF-4C739E9AA8B2}" type="slidenum">
              <a:rPr lang="en-US"/>
              <a:pPr fontAlgn="base">
                <a:spcBef>
                  <a:spcPct val="0"/>
                </a:spcBef>
                <a:spcAft>
                  <a:spcPct val="0"/>
                </a:spcAft>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Satisfaction increased as income level increases: $10,000 a year or less 38%, individuals with an income of $20,000 a year or more 67%. Another important identified aspect is that married people reported being satisfied more frequently (59%) than do those that are divorced (41%) or unmarried(46%).</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5CAE4-762E-4F58-A97D-AB0BB9241C93}" type="slidenum">
              <a:rPr lang="en-US"/>
              <a:pPr fontAlgn="base">
                <a:spcBef>
                  <a:spcPct val="0"/>
                </a:spcBef>
                <a:spcAft>
                  <a:spcPct val="0"/>
                </a:spcAft>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42% of the responses identified that finding a job to support their family would improve their life. </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2FA4FA-2B80-4021-8FE9-8D62D2C074B3}" type="slidenum">
              <a:rPr lang="en-US"/>
              <a:pPr fontAlgn="base">
                <a:spcBef>
                  <a:spcPct val="0"/>
                </a:spcBef>
                <a:spcAft>
                  <a:spcPct val="0"/>
                </a:spcAft>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Material Problem: </a:t>
            </a: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FC2F88-E2F8-4090-8E97-275106859626}" type="slidenum">
              <a:rPr lang="en-US"/>
              <a:pPr fontAlgn="base">
                <a:spcBef>
                  <a:spcPct val="0"/>
                </a:spcBef>
                <a:spcAft>
                  <a:spcPct val="0"/>
                </a:spcAft>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Wexford/Missaukee Coalition for Poverty Reduction meets on the 3</a:t>
            </a:r>
            <a:r>
              <a:rPr lang="en-US" baseline="30000" smtClean="0"/>
              <a:t>rd</a:t>
            </a:r>
            <a:r>
              <a:rPr lang="en-US" smtClean="0"/>
              <a:t> Tuesday of each month.</a:t>
            </a:r>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2C637A-188C-484E-A7F6-149A6C538420}" type="slidenum">
              <a:rPr lang="en-US"/>
              <a:pPr fontAlgn="base">
                <a:spcBef>
                  <a:spcPct val="0"/>
                </a:spcBef>
                <a:spcAft>
                  <a:spcPct val="0"/>
                </a:spcAft>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A3DEEC-DCE3-41EE-A7CA-34568165923C}"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Poverty in the counties is evenly distributed over all age ranges. </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C82D57-3206-4AE4-8C9E-74C6261F536C}" type="slidenum">
              <a:rPr lang="en-US"/>
              <a:pPr fontAlgn="base">
                <a:spcBef>
                  <a:spcPct val="0"/>
                </a:spcBef>
                <a:spcAft>
                  <a:spcPct val="0"/>
                </a:spcAft>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Michigan League for Human Services published this information based on counties in Northern Lower Michigan. This information includes Wexford, Missaukee, Osceola, and other counties. </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1256F4-10AA-4387-BE0A-AE42209E8242}" type="slidenum">
              <a:rPr lang="en-US"/>
              <a:pPr fontAlgn="base">
                <a:spcBef>
                  <a:spcPct val="0"/>
                </a:spcBef>
                <a:spcAft>
                  <a:spcPct val="0"/>
                </a:spcAft>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areas outlined in the survey lead to the following conclusions: poor economic conditions and lack of available jobs (quality living wage employment) were frequently mentioned as factors that impeded employment and improving life. 50% of the individuals were “mostly satisfied” or “satisfied” with their life. Individuals indicated that they possessed skills or talents to assist others. 50% responded cooking and 32% responded that child care was a way to assist others. </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130F54-0BE8-43FD-8B37-811EBC31B5DF}" type="slidenum">
              <a:rPr lang="en-US"/>
              <a:pPr fontAlgn="base">
                <a:spcBef>
                  <a:spcPct val="0"/>
                </a:spcBef>
                <a:spcAft>
                  <a:spcPct val="0"/>
                </a:spcAft>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Remember that 49% of the population reported not having children under the age of 18 years old. </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05172F-CBDD-448A-B08F-764398214A6F}" type="slidenum">
              <a:rPr lang="en-US"/>
              <a:pPr fontAlgn="base">
                <a:spcBef>
                  <a:spcPct val="0"/>
                </a:spcBef>
                <a:spcAft>
                  <a:spcPct val="0"/>
                </a:spcAft>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818177-B3C6-4A61-8EAC-745F7CD4B721}" type="slidenum">
              <a:rPr lang="en-US"/>
              <a:pPr fontAlgn="base">
                <a:spcBef>
                  <a:spcPct val="0"/>
                </a:spcBef>
                <a:spcAft>
                  <a:spcPct val="0"/>
                </a:spcAft>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indicated by respondents.  May not be </a:t>
            </a:r>
            <a:r>
              <a:rPr lang="en-US" u="sng" smtClean="0"/>
              <a:t>available</a:t>
            </a:r>
            <a:r>
              <a:rPr lang="en-US" smtClean="0"/>
              <a:t> or respondent may not be </a:t>
            </a:r>
            <a:r>
              <a:rPr lang="en-US" u="sng" smtClean="0"/>
              <a:t>aware</a:t>
            </a:r>
            <a:r>
              <a:rPr lang="en-US" smtClean="0"/>
              <a:t> that service exists.</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BE1845-5503-4F3A-9503-5516F80F77FF}" type="slidenum">
              <a:rPr lang="en-US"/>
              <a:pPr fontAlgn="base">
                <a:spcBef>
                  <a:spcPct val="0"/>
                </a:spcBef>
                <a:spcAft>
                  <a:spcPct val="0"/>
                </a:spcAft>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E4820F1C-ACD1-4567-AD09-CF22D52BB434}" type="datetimeFigureOut">
              <a:rPr lang="en-US"/>
              <a:pPr>
                <a:defRPr/>
              </a:pPr>
              <a:t>10/28/2010</a:t>
            </a:fld>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48249C2D-7A43-4002-87EB-6C49B9E18B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B222F28-94E4-4488-B6B0-049803294556}" type="datetimeFigureOut">
              <a:rPr lang="en-US"/>
              <a:pPr>
                <a:defRPr/>
              </a:pPr>
              <a:t>10/28/2010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B02C31F-1D6F-4599-9873-F1BD5E6A6B9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86A61C4-18BA-435F-BE1F-A0E4EC9A7FC6}" type="datetimeFigureOut">
              <a:rPr lang="en-US"/>
              <a:pPr>
                <a:defRPr/>
              </a:pPr>
              <a:t>10/28/2010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F896596-45A1-4783-A045-BB57A6DDC00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3A5C04CB-73BD-471A-AFDB-61E7F17EBB06}" type="datetimeFigureOut">
              <a:rPr lang="en-US"/>
              <a:pPr>
                <a:defRPr/>
              </a:pPr>
              <a:t>10/28/2010</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BBBF14-66C6-4897-ACC8-018916B2FC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F62F6359-160F-475F-9F19-4B4E2E615551}" type="datetimeFigureOut">
              <a:rPr lang="en-US"/>
              <a:pPr>
                <a:defRPr/>
              </a:pPr>
              <a:t>10/28/2010</a:t>
            </a:fld>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27B68CF5-6909-4B73-AB33-879CE701FC8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5EEAC1FA-84EC-425E-8518-D5175DFBDD21}" type="datetimeFigureOut">
              <a:rPr lang="en-US"/>
              <a:pPr>
                <a:defRPr/>
              </a:pPr>
              <a:t>10/28/2010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913D14-807B-4DBF-96B4-928C8A4BEB4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48F9660C-D37F-4641-96C9-1B7874AFE8CF}" type="datetimeFigureOut">
              <a:rPr lang="en-US"/>
              <a:pPr>
                <a:defRPr/>
              </a:pPr>
              <a:t>10/28/2010</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smtClean="0"/>
            </a:lvl1pPr>
          </a:lstStyle>
          <a:p>
            <a:pPr>
              <a:defRPr/>
            </a:pPr>
            <a:fld id="{C3D93A85-3F5D-4E5A-8A19-C725A8E872D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D420E86-ACE5-488A-B13D-29B5C2D806DB}" type="datetimeFigureOut">
              <a:rPr lang="en-US"/>
              <a:pPr>
                <a:defRPr/>
              </a:pPr>
              <a:t>10/28/2010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87C4BD06-04A8-4A7B-830B-E401EBE2A9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45F2D2F-BF63-417B-981A-B254681F27F9}" type="datetimeFigureOut">
              <a:rPr lang="en-US"/>
              <a:pPr>
                <a:defRPr/>
              </a:pPr>
              <a:t>10/28/2010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843A29A-4D01-40CA-965F-16CF7FB73DF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smtClean="0"/>
            </a:lvl1pPr>
          </a:lstStyle>
          <a:p>
            <a:pPr>
              <a:defRPr/>
            </a:pPr>
            <a:fld id="{F72DBD92-D309-4077-9E84-09A74D0469F3}" type="datetimeFigureOut">
              <a:rPr lang="en-US"/>
              <a:pPr>
                <a:defRPr/>
              </a:pPr>
              <a:t>10/28/2010</a:t>
            </a:fld>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smtClean="0"/>
            </a:lvl1pPr>
          </a:lstStyle>
          <a:p>
            <a:pPr>
              <a:defRPr/>
            </a:pPr>
            <a:fld id="{5FF155B4-2319-4486-AD46-7F2F39CD4A7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smtClean="0"/>
            </a:lvl1pPr>
          </a:lstStyle>
          <a:p>
            <a:pPr>
              <a:defRPr/>
            </a:pPr>
            <a:fld id="{6796B89E-AB3C-47DC-A434-3E49D4AA10B9}" type="datetimeFigureOut">
              <a:rPr lang="en-US"/>
              <a:pPr>
                <a:defRPr/>
              </a:pPr>
              <a:t>10/28/2010</a:t>
            </a:fld>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smtClean="0"/>
            </a:lvl1pPr>
          </a:lstStyle>
          <a:p>
            <a:pPr>
              <a:defRPr/>
            </a:pPr>
            <a:fld id="{FB38051C-A5E4-4B08-9CF8-93FDEB0216B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defRPr>
            </a:lvl1pPr>
          </a:lstStyle>
          <a:p>
            <a:pPr>
              <a:defRPr/>
            </a:pPr>
            <a:fld id="{439D3024-57D2-4E47-BE0C-94176C6D9E78}" type="datetimeFigureOut">
              <a:rPr lang="en-US"/>
              <a:pPr>
                <a:defRPr/>
              </a:pPr>
              <a:t>10/28/2010</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olidFill>
                <a:latin typeface="+mn-lt"/>
              </a:defRPr>
            </a:lvl1pPr>
          </a:lstStyle>
          <a:p>
            <a:pPr>
              <a:defRPr/>
            </a:pPr>
            <a:fld id="{41BFDD34-CEC9-463D-8BE2-ADFAE043312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75" r:id="rId6"/>
    <p:sldLayoutId id="2147483874" r:id="rId7"/>
    <p:sldLayoutId id="2147483881" r:id="rId8"/>
    <p:sldLayoutId id="2147483882" r:id="rId9"/>
    <p:sldLayoutId id="2147483873" r:id="rId10"/>
    <p:sldLayoutId id="2147483872" r:id="rId11"/>
  </p:sldLayoutIdLst>
  <p:txStyles>
    <p:titleStyle>
      <a:lvl1pPr marL="484188" indent="-484188" algn="l" rtl="0" fontAlgn="base">
        <a:spcBef>
          <a:spcPct val="0"/>
        </a:spcBef>
        <a:spcAft>
          <a:spcPct val="0"/>
        </a:spcAft>
        <a:defRPr sz="4200" kern="1200">
          <a:ln w="6350">
            <a:solidFill>
              <a:schemeClr val="accent1">
                <a:shade val="43000"/>
              </a:schemeClr>
            </a:solidFill>
          </a:ln>
          <a:solidFill>
            <a:srgbClr val="99F166"/>
          </a:solidFill>
          <a:effectLst>
            <a:outerShdw blurRad="26000" dist="26000" dir="14500000" algn="tl" rotWithShape="0">
              <a:srgbClr val="000000">
                <a:alpha val="40000"/>
              </a:srgbClr>
            </a:outerShdw>
          </a:effectLst>
          <a:latin typeface="+mj-lt"/>
          <a:ea typeface="+mj-ea"/>
          <a:cs typeface="+mj-cs"/>
        </a:defRPr>
      </a:lvl1pPr>
      <a:lvl2pPr marL="484188" indent="-484188" algn="l" rtl="0" fontAlgn="base">
        <a:spcBef>
          <a:spcPct val="0"/>
        </a:spcBef>
        <a:spcAft>
          <a:spcPct val="0"/>
        </a:spcAft>
        <a:defRPr sz="4200">
          <a:solidFill>
            <a:srgbClr val="99F166"/>
          </a:solidFill>
          <a:latin typeface="Century Gothic" pitchFamily="34" charset="0"/>
        </a:defRPr>
      </a:lvl2pPr>
      <a:lvl3pPr marL="484188" indent="-484188" algn="l" rtl="0" fontAlgn="base">
        <a:spcBef>
          <a:spcPct val="0"/>
        </a:spcBef>
        <a:spcAft>
          <a:spcPct val="0"/>
        </a:spcAft>
        <a:defRPr sz="4200">
          <a:solidFill>
            <a:srgbClr val="99F166"/>
          </a:solidFill>
          <a:latin typeface="Century Gothic" pitchFamily="34" charset="0"/>
        </a:defRPr>
      </a:lvl3pPr>
      <a:lvl4pPr marL="484188" indent="-484188" algn="l" rtl="0" fontAlgn="base">
        <a:spcBef>
          <a:spcPct val="0"/>
        </a:spcBef>
        <a:spcAft>
          <a:spcPct val="0"/>
        </a:spcAft>
        <a:defRPr sz="4200">
          <a:solidFill>
            <a:srgbClr val="99F166"/>
          </a:solidFill>
          <a:latin typeface="Century Gothic" pitchFamily="34" charset="0"/>
        </a:defRPr>
      </a:lvl4pPr>
      <a:lvl5pPr marL="484188" indent="-484188" algn="l" rtl="0" fontAlgn="base">
        <a:spcBef>
          <a:spcPct val="0"/>
        </a:spcBef>
        <a:spcAft>
          <a:spcPct val="0"/>
        </a:spcAft>
        <a:defRPr sz="4200">
          <a:solidFill>
            <a:srgbClr val="99F166"/>
          </a:solidFill>
          <a:latin typeface="Century Gothic" pitchFamily="34" charset="0"/>
        </a:defRPr>
      </a:lvl5pPr>
      <a:lvl6pPr marL="941388" indent="-484188" algn="l" rtl="0" fontAlgn="base">
        <a:spcBef>
          <a:spcPct val="0"/>
        </a:spcBef>
        <a:spcAft>
          <a:spcPct val="0"/>
        </a:spcAft>
        <a:defRPr sz="4200">
          <a:solidFill>
            <a:srgbClr val="99F166"/>
          </a:solidFill>
          <a:latin typeface="Century Gothic" pitchFamily="34" charset="0"/>
        </a:defRPr>
      </a:lvl6pPr>
      <a:lvl7pPr marL="1398588" indent="-484188" algn="l" rtl="0" fontAlgn="base">
        <a:spcBef>
          <a:spcPct val="0"/>
        </a:spcBef>
        <a:spcAft>
          <a:spcPct val="0"/>
        </a:spcAft>
        <a:defRPr sz="4200">
          <a:solidFill>
            <a:srgbClr val="99F166"/>
          </a:solidFill>
          <a:latin typeface="Century Gothic" pitchFamily="34" charset="0"/>
        </a:defRPr>
      </a:lvl7pPr>
      <a:lvl8pPr marL="1855788" indent="-484188" algn="l" rtl="0" fontAlgn="base">
        <a:spcBef>
          <a:spcPct val="0"/>
        </a:spcBef>
        <a:spcAft>
          <a:spcPct val="0"/>
        </a:spcAft>
        <a:defRPr sz="4200">
          <a:solidFill>
            <a:srgbClr val="99F166"/>
          </a:solidFill>
          <a:latin typeface="Century Gothic" pitchFamily="34" charset="0"/>
        </a:defRPr>
      </a:lvl8pPr>
      <a:lvl9pPr marL="2312988" indent="-484188" algn="l" rtl="0" fontAlgn="base">
        <a:spcBef>
          <a:spcPct val="0"/>
        </a:spcBef>
        <a:spcAft>
          <a:spcPct val="0"/>
        </a:spcAft>
        <a:defRPr sz="4200">
          <a:solidFill>
            <a:srgbClr val="99F166"/>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ABDE91"/>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oleObject" Target="../embeddings/oleObject1.bin"/><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mlDrawing" Target="../drawings/vmlDrawing6.vml"/><Relationship Id="rId1" Type="http://schemas.openxmlformats.org/officeDocument/2006/relationships/themeOverride" Target="../theme/themeOverride6.xml"/><Relationship Id="rId5" Type="http://schemas.openxmlformats.org/officeDocument/2006/relationships/oleObject" Target="../embeddings/oleObject6.bin"/><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mlDrawing" Target="../drawings/vmlDrawing16.vml"/><Relationship Id="rId1" Type="http://schemas.openxmlformats.org/officeDocument/2006/relationships/themeOverride" Target="../theme/themeOverride7.xml"/><Relationship Id="rId5" Type="http://schemas.openxmlformats.org/officeDocument/2006/relationships/oleObject" Target="../embeddings/oleObject16.bin"/><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mlDrawing" Target="../drawings/vmlDrawing17.vml"/><Relationship Id="rId1" Type="http://schemas.openxmlformats.org/officeDocument/2006/relationships/themeOverride" Target="../theme/themeOverride8.xml"/><Relationship Id="rId5" Type="http://schemas.openxmlformats.org/officeDocument/2006/relationships/oleObject" Target="../embeddings/oleObject17.bin"/><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mlDrawing" Target="../drawings/vmlDrawing18.vml"/><Relationship Id="rId1" Type="http://schemas.openxmlformats.org/officeDocument/2006/relationships/themeOverride" Target="../theme/themeOverride9.xml"/><Relationship Id="rId5" Type="http://schemas.openxmlformats.org/officeDocument/2006/relationships/oleObject" Target="../embeddings/oleObject18.bin"/><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19.v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mlDrawing" Target="../drawings/vmlDrawing20.vml"/><Relationship Id="rId1" Type="http://schemas.openxmlformats.org/officeDocument/2006/relationships/themeOverride" Target="../theme/themeOverride10.xml"/><Relationship Id="rId5" Type="http://schemas.openxmlformats.org/officeDocument/2006/relationships/oleObject" Target="../embeddings/oleObject20.bin"/><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22.v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mlDrawing" Target="../drawings/vmlDrawing23.vml"/><Relationship Id="rId1" Type="http://schemas.openxmlformats.org/officeDocument/2006/relationships/themeOverride" Target="../theme/themeOverride11.xml"/><Relationship Id="rId5" Type="http://schemas.openxmlformats.org/officeDocument/2006/relationships/oleObject" Target="../embeddings/oleObject23.bin"/><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mlDrawing" Target="../drawings/vmlDrawing24.vml"/><Relationship Id="rId1" Type="http://schemas.openxmlformats.org/officeDocument/2006/relationships/themeOverride" Target="../theme/themeOverride12.xml"/><Relationship Id="rId5" Type="http://schemas.openxmlformats.org/officeDocument/2006/relationships/oleObject" Target="../embeddings/oleObject24.bin"/><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mlDrawing" Target="../drawings/vmlDrawing5.vml"/><Relationship Id="rId1" Type="http://schemas.openxmlformats.org/officeDocument/2006/relationships/themeOverride" Target="../theme/themeOverride3.xml"/><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838200"/>
            <a:ext cx="7854696" cy="990600"/>
          </a:xfrm>
        </p:spPr>
        <p:txBody>
          <a:bodyPr>
            <a:normAutofit fontScale="25000" lnSpcReduction="20000"/>
          </a:bodyPr>
          <a:lstStyle/>
          <a:p>
            <a:pPr algn="ctr" fontAlgn="auto">
              <a:spcAft>
                <a:spcPts val="0"/>
              </a:spcAft>
              <a:buFont typeface="Wingdings 2"/>
              <a:buNone/>
              <a:defRPr/>
            </a:pPr>
            <a:r>
              <a:rPr lang="en-US" sz="16000" b="1" dirty="0" smtClean="0">
                <a:solidFill>
                  <a:schemeClr val="accent1"/>
                </a:solidFill>
              </a:rPr>
              <a:t>Coalition for Poverty Reduction</a:t>
            </a:r>
          </a:p>
          <a:p>
            <a:pPr fontAlgn="auto">
              <a:spcAft>
                <a:spcPts val="0"/>
              </a:spcAft>
              <a:buFont typeface="Wingdings 2"/>
              <a:buNone/>
              <a:defRPr/>
            </a:pPr>
            <a:r>
              <a:rPr lang="en-US" sz="3600" dirty="0" smtClean="0"/>
              <a:t> </a:t>
            </a:r>
          </a:p>
          <a:p>
            <a:pPr algn="ctr" fontAlgn="auto">
              <a:spcAft>
                <a:spcPts val="0"/>
              </a:spcAft>
              <a:buFont typeface="Wingdings 2"/>
              <a:buNone/>
              <a:defRPr/>
            </a:pPr>
            <a:r>
              <a:rPr lang="en-US" sz="3600" b="1" dirty="0" smtClean="0"/>
              <a:t> </a:t>
            </a:r>
            <a:endParaRPr lang="en-US" sz="3600" dirty="0" smtClean="0"/>
          </a:p>
          <a:p>
            <a:pPr fontAlgn="auto">
              <a:spcAft>
                <a:spcPts val="0"/>
              </a:spcAft>
              <a:buFont typeface="Wingdings 2"/>
              <a:buNone/>
              <a:defRPr/>
            </a:pPr>
            <a:r>
              <a:rPr lang="en-US" dirty="0" smtClean="0"/>
              <a:t> </a:t>
            </a:r>
          </a:p>
          <a:p>
            <a:pPr fontAlgn="auto">
              <a:spcAft>
                <a:spcPts val="0"/>
              </a:spcAft>
              <a:buFont typeface="Wingdings 2"/>
              <a:buNone/>
              <a:defRPr/>
            </a:pPr>
            <a:endParaRPr lang="en-US" dirty="0"/>
          </a:p>
        </p:txBody>
      </p:sp>
      <p:pic>
        <p:nvPicPr>
          <p:cNvPr id="14339" name="Picture 35" descr="MPj03987490000[1]"/>
          <p:cNvPicPr>
            <a:picLocks noChangeAspect="1" noChangeArrowheads="1"/>
          </p:cNvPicPr>
          <p:nvPr/>
        </p:nvPicPr>
        <p:blipFill>
          <a:blip r:embed="rId5"/>
          <a:srcRect/>
          <a:stretch>
            <a:fillRect/>
          </a:stretch>
        </p:blipFill>
        <p:spPr bwMode="auto">
          <a:xfrm>
            <a:off x="2667000" y="1905000"/>
            <a:ext cx="3733800" cy="2933700"/>
          </a:xfrm>
          <a:prstGeom prst="rect">
            <a:avLst/>
          </a:prstGeom>
          <a:noFill/>
          <a:ln w="9525" algn="ctr">
            <a:noFill/>
            <a:miter lim="800000"/>
            <a:headEnd/>
            <a:tailEnd/>
          </a:ln>
        </p:spPr>
      </p:pic>
      <p:sp>
        <p:nvSpPr>
          <p:cNvPr id="14340" name="TextBox 5"/>
          <p:cNvSpPr txBox="1">
            <a:spLocks noChangeArrowheads="1"/>
          </p:cNvSpPr>
          <p:nvPr/>
        </p:nvSpPr>
        <p:spPr bwMode="auto">
          <a:xfrm>
            <a:off x="1524000" y="4876800"/>
            <a:ext cx="6629400" cy="1077913"/>
          </a:xfrm>
          <a:prstGeom prst="rect">
            <a:avLst/>
          </a:prstGeom>
          <a:noFill/>
          <a:ln w="9525">
            <a:noFill/>
            <a:miter lim="800000"/>
            <a:headEnd/>
            <a:tailEnd/>
          </a:ln>
        </p:spPr>
        <p:txBody>
          <a:bodyPr>
            <a:spAutoFit/>
          </a:bodyPr>
          <a:lstStyle/>
          <a:p>
            <a:pPr algn="ctr"/>
            <a:r>
              <a:rPr lang="en-US" sz="3200" b="1">
                <a:solidFill>
                  <a:srgbClr val="002060"/>
                </a:solidFill>
                <a:latin typeface="Century Gothic" pitchFamily="34" charset="0"/>
              </a:rPr>
              <a:t>Alone we can do so little;</a:t>
            </a:r>
            <a:endParaRPr lang="en-US" sz="3200">
              <a:solidFill>
                <a:srgbClr val="002060"/>
              </a:solidFill>
              <a:latin typeface="Century Gothic" pitchFamily="34" charset="0"/>
            </a:endParaRPr>
          </a:p>
          <a:p>
            <a:pPr algn="ctr"/>
            <a:r>
              <a:rPr lang="en-US" sz="3200" b="1">
                <a:solidFill>
                  <a:srgbClr val="002060"/>
                </a:solidFill>
                <a:latin typeface="Century Gothic" pitchFamily="34" charset="0"/>
              </a:rPr>
              <a:t> together we can do so much.</a:t>
            </a:r>
            <a:endParaRPr lang="en-US" sz="3200">
              <a:solidFill>
                <a:srgbClr val="002060"/>
              </a:solidFill>
              <a:latin typeface="Century Gothic" pitchFamily="34" charset="0"/>
            </a:endParaRPr>
          </a:p>
        </p:txBody>
      </p:sp>
      <p:graphicFrame>
        <p:nvGraphicFramePr>
          <p:cNvPr id="14341" name="Chart 4"/>
          <p:cNvGraphicFramePr>
            <a:graphicFrameLocks/>
          </p:cNvGraphicFramePr>
          <p:nvPr/>
        </p:nvGraphicFramePr>
        <p:xfrm>
          <a:off x="1524000" y="1397000"/>
          <a:ext cx="6096000" cy="4064000"/>
        </p:xfrm>
        <a:graphic>
          <a:graphicData uri="http://schemas.openxmlformats.org/presentationml/2006/ole">
            <p:oleObj spid="_x0000_s14341" r:id="rId6" imgW="6096528" imgH="4066384" progId="Excel.Chart.8">
              <p:embed/>
            </p:oleObj>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685800"/>
          </a:xfrm>
        </p:spPr>
        <p:txBody>
          <a:bodyPr>
            <a:normAutofit fontScale="90000"/>
          </a:bodyPr>
          <a:lstStyle/>
          <a:p>
            <a:pPr indent="0" algn="ctr" fontAlgn="auto">
              <a:spcAft>
                <a:spcPts val="0"/>
              </a:spcAft>
              <a:defRPr/>
            </a:pPr>
            <a:r>
              <a:rPr lang="en-US" sz="4000" dirty="0" smtClean="0">
                <a:solidFill>
                  <a:schemeClr val="accent1">
                    <a:tint val="83000"/>
                    <a:satMod val="150000"/>
                  </a:schemeClr>
                </a:solidFill>
              </a:rPr>
              <a:t>Specific Services Used</a:t>
            </a:r>
            <a:endParaRPr lang="en-US" sz="4000" dirty="0">
              <a:solidFill>
                <a:schemeClr val="accent1">
                  <a:tint val="83000"/>
                  <a:satMod val="150000"/>
                </a:schemeClr>
              </a:solidFill>
            </a:endParaRPr>
          </a:p>
        </p:txBody>
      </p:sp>
      <p:graphicFrame>
        <p:nvGraphicFramePr>
          <p:cNvPr id="29699" name="Chart 3"/>
          <p:cNvGraphicFramePr>
            <a:graphicFrameLocks/>
          </p:cNvGraphicFramePr>
          <p:nvPr/>
        </p:nvGraphicFramePr>
        <p:xfrm>
          <a:off x="0" y="914400"/>
          <a:ext cx="9144000" cy="5943600"/>
        </p:xfrm>
        <a:graphic>
          <a:graphicData uri="http://schemas.openxmlformats.org/presentationml/2006/ole">
            <p:oleObj spid="_x0000_s29699" r:id="rId5" imgW="9144793" imgH="5944115" progId="Excel.Chart.8">
              <p:embed/>
            </p:oleObj>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28600"/>
            <a:ext cx="7851648" cy="1219200"/>
          </a:xfrm>
        </p:spPr>
        <p:txBody>
          <a:bodyPr/>
          <a:lstStyle/>
          <a:p>
            <a:pPr marL="484632" indent="0" algn="l" fontAlgn="auto">
              <a:spcAft>
                <a:spcPts val="0"/>
              </a:spcAft>
              <a:defRPr/>
            </a:pPr>
            <a:r>
              <a:rPr lang="en-US" sz="3200" b="1" dirty="0" smtClean="0">
                <a:solidFill>
                  <a:schemeClr val="accent1"/>
                </a:solidFill>
              </a:rPr>
              <a:t>What kind of community services have been very helpful to you?</a:t>
            </a:r>
            <a:endParaRPr lang="en-US" sz="3200" b="1" dirty="0">
              <a:solidFill>
                <a:schemeClr val="accent1"/>
              </a:solidFill>
            </a:endParaRPr>
          </a:p>
        </p:txBody>
      </p:sp>
      <p:graphicFrame>
        <p:nvGraphicFramePr>
          <p:cNvPr id="31746" name="Chart 4"/>
          <p:cNvGraphicFramePr>
            <a:graphicFrameLocks/>
          </p:cNvGraphicFramePr>
          <p:nvPr/>
        </p:nvGraphicFramePr>
        <p:xfrm>
          <a:off x="0" y="1625600"/>
          <a:ext cx="8534400" cy="5232400"/>
        </p:xfrm>
        <a:graphic>
          <a:graphicData uri="http://schemas.openxmlformats.org/presentationml/2006/ole">
            <p:oleObj spid="_x0000_s31746" r:id="rId4" imgW="8535140" imgH="5230821" progId="Excel.Char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219200"/>
          </a:xfrm>
        </p:spPr>
        <p:txBody>
          <a:bodyPr>
            <a:normAutofit fontScale="90000"/>
          </a:bodyPr>
          <a:lstStyle/>
          <a:p>
            <a:pPr marL="484632" indent="0" fontAlgn="auto">
              <a:spcAft>
                <a:spcPts val="0"/>
              </a:spcAft>
              <a:defRPr/>
            </a:pPr>
            <a:r>
              <a:rPr lang="en-US" sz="4000" dirty="0" smtClean="0">
                <a:solidFill>
                  <a:schemeClr val="accent1">
                    <a:tint val="83000"/>
                    <a:satMod val="150000"/>
                  </a:schemeClr>
                </a:solidFill>
              </a:rPr>
              <a:t> </a:t>
            </a:r>
            <a:r>
              <a:rPr lang="en-US" sz="3600" b="1" dirty="0" smtClean="0">
                <a:solidFill>
                  <a:schemeClr val="accent1"/>
                </a:solidFill>
              </a:rPr>
              <a:t>What kind of additional help do you need that no program is now providing?</a:t>
            </a:r>
            <a:endParaRPr lang="en-US" dirty="0">
              <a:solidFill>
                <a:schemeClr val="accent1">
                  <a:tint val="83000"/>
                  <a:satMod val="150000"/>
                </a:schemeClr>
              </a:solidFill>
            </a:endParaRPr>
          </a:p>
        </p:txBody>
      </p:sp>
      <p:graphicFrame>
        <p:nvGraphicFramePr>
          <p:cNvPr id="33794" name="Chart 3"/>
          <p:cNvGraphicFramePr>
            <a:graphicFrameLocks/>
          </p:cNvGraphicFramePr>
          <p:nvPr/>
        </p:nvGraphicFramePr>
        <p:xfrm>
          <a:off x="457200" y="1828800"/>
          <a:ext cx="8153400" cy="4648200"/>
        </p:xfrm>
        <a:graphic>
          <a:graphicData uri="http://schemas.openxmlformats.org/presentationml/2006/ole">
            <p:oleObj spid="_x0000_s33794" r:id="rId4" imgW="8157155" imgH="4651651" progId="Excel.Char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28600"/>
            <a:ext cx="7851648" cy="685800"/>
          </a:xfrm>
        </p:spPr>
        <p:txBody>
          <a:bodyPr>
            <a:normAutofit fontScale="90000"/>
          </a:bodyPr>
          <a:lstStyle/>
          <a:p>
            <a:pPr marL="484632" indent="0" algn="ctr" fontAlgn="auto">
              <a:spcAft>
                <a:spcPts val="0"/>
              </a:spcAft>
              <a:defRPr/>
            </a:pPr>
            <a:r>
              <a:rPr lang="en-US" sz="4000" b="1" dirty="0" smtClean="0">
                <a:solidFill>
                  <a:schemeClr val="accent1">
                    <a:tint val="83000"/>
                    <a:satMod val="150000"/>
                  </a:schemeClr>
                </a:solidFill>
              </a:rPr>
              <a:t>Employment</a:t>
            </a:r>
            <a:endParaRPr lang="en-US" sz="4000" b="1" dirty="0">
              <a:solidFill>
                <a:schemeClr val="accent1">
                  <a:tint val="83000"/>
                  <a:satMod val="150000"/>
                </a:schemeClr>
              </a:solidFill>
            </a:endParaRPr>
          </a:p>
        </p:txBody>
      </p:sp>
      <p:graphicFrame>
        <p:nvGraphicFramePr>
          <p:cNvPr id="35842" name="Chart 8"/>
          <p:cNvGraphicFramePr>
            <a:graphicFrameLocks/>
          </p:cNvGraphicFramePr>
          <p:nvPr/>
        </p:nvGraphicFramePr>
        <p:xfrm>
          <a:off x="-914400" y="838200"/>
          <a:ext cx="9448800" cy="6019800"/>
        </p:xfrm>
        <a:graphic>
          <a:graphicData uri="http://schemas.openxmlformats.org/presentationml/2006/ole">
            <p:oleObj spid="_x0000_s35842" r:id="rId4" imgW="9449619" imgH="6017273" progId="Excel.Chart.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990600"/>
          </a:xfrm>
        </p:spPr>
        <p:txBody>
          <a:bodyPr>
            <a:normAutofit fontScale="90000"/>
          </a:bodyPr>
          <a:lstStyle/>
          <a:p>
            <a:pPr marL="484632" indent="0" algn="ctr" fontAlgn="auto">
              <a:spcAft>
                <a:spcPts val="0"/>
              </a:spcAft>
              <a:defRPr/>
            </a:pPr>
            <a:r>
              <a:rPr lang="en-US" sz="3600" b="1" dirty="0" smtClean="0">
                <a:solidFill>
                  <a:schemeClr val="accent1">
                    <a:tint val="83000"/>
                    <a:satMod val="150000"/>
                  </a:schemeClr>
                </a:solidFill>
              </a:rPr>
              <a:t>39 %  “Have Trouble Keeping a Job”</a:t>
            </a:r>
            <a:endParaRPr lang="en-US" sz="3600" b="1" dirty="0">
              <a:solidFill>
                <a:schemeClr val="accent1">
                  <a:tint val="83000"/>
                  <a:satMod val="150000"/>
                </a:schemeClr>
              </a:solidFill>
            </a:endParaRPr>
          </a:p>
        </p:txBody>
      </p:sp>
      <p:graphicFrame>
        <p:nvGraphicFramePr>
          <p:cNvPr id="37890" name="Chart 3"/>
          <p:cNvGraphicFramePr>
            <a:graphicFrameLocks/>
          </p:cNvGraphicFramePr>
          <p:nvPr/>
        </p:nvGraphicFramePr>
        <p:xfrm>
          <a:off x="304800" y="1397000"/>
          <a:ext cx="8534400" cy="5156200"/>
        </p:xfrm>
        <a:graphic>
          <a:graphicData uri="http://schemas.openxmlformats.org/presentationml/2006/ole">
            <p:oleObj spid="_x0000_s37890" r:id="rId4" imgW="8535140" imgH="5157663" progId="Excel.Char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noAutofit/>
          </a:bodyPr>
          <a:lstStyle/>
          <a:p>
            <a:pPr marL="484632" indent="0" fontAlgn="auto">
              <a:spcAft>
                <a:spcPts val="0"/>
              </a:spcAft>
              <a:defRPr/>
            </a:pPr>
            <a:r>
              <a:rPr lang="en-US" sz="3600" b="1" dirty="0" smtClean="0">
                <a:solidFill>
                  <a:schemeClr val="accent1">
                    <a:tint val="83000"/>
                    <a:satMod val="150000"/>
                  </a:schemeClr>
                </a:solidFill>
              </a:rPr>
              <a:t>Estimated Household Income</a:t>
            </a:r>
            <a:endParaRPr lang="en-US" sz="3600" b="1" dirty="0">
              <a:solidFill>
                <a:schemeClr val="accent1">
                  <a:tint val="83000"/>
                  <a:satMod val="150000"/>
                </a:schemeClr>
              </a:solidFill>
            </a:endParaRPr>
          </a:p>
        </p:txBody>
      </p:sp>
      <p:graphicFrame>
        <p:nvGraphicFramePr>
          <p:cNvPr id="39938" name="Chart 4"/>
          <p:cNvGraphicFramePr>
            <a:graphicFrameLocks/>
          </p:cNvGraphicFramePr>
          <p:nvPr/>
        </p:nvGraphicFramePr>
        <p:xfrm>
          <a:off x="0" y="1066800"/>
          <a:ext cx="8915400" cy="4419600"/>
        </p:xfrm>
        <a:graphic>
          <a:graphicData uri="http://schemas.openxmlformats.org/presentationml/2006/ole">
            <p:oleObj spid="_x0000_s39938" r:id="rId4" imgW="8919221" imgH="4419983" progId="Excel.Chart.8">
              <p:embed/>
            </p:oleObj>
          </a:graphicData>
        </a:graphic>
      </p:graphicFrame>
      <p:sp>
        <p:nvSpPr>
          <p:cNvPr id="4" name="TextBox 3"/>
          <p:cNvSpPr txBox="1">
            <a:spLocks noChangeArrowheads="1"/>
          </p:cNvSpPr>
          <p:nvPr/>
        </p:nvSpPr>
        <p:spPr bwMode="auto">
          <a:xfrm>
            <a:off x="533400" y="5638800"/>
            <a:ext cx="8153400" cy="708025"/>
          </a:xfrm>
          <a:prstGeom prst="rect">
            <a:avLst/>
          </a:prstGeom>
          <a:noFill/>
          <a:ln w="9525">
            <a:noFill/>
            <a:miter lim="800000"/>
            <a:headEnd/>
            <a:tailEnd/>
          </a:ln>
        </p:spPr>
        <p:txBody>
          <a:bodyPr>
            <a:spAutoFit/>
          </a:bodyPr>
          <a:lstStyle/>
          <a:p>
            <a:r>
              <a:rPr lang="en-US">
                <a:solidFill>
                  <a:srgbClr val="FFFF00"/>
                </a:solidFill>
                <a:latin typeface="Century Gothic" pitchFamily="34" charset="0"/>
              </a:rPr>
              <a:t>     </a:t>
            </a:r>
            <a:r>
              <a:rPr lang="en-US" sz="2000" b="1">
                <a:solidFill>
                  <a:srgbClr val="FFFF00"/>
                </a:solidFill>
                <a:latin typeface="Century Gothic" pitchFamily="34" charset="0"/>
              </a:rPr>
              <a:t>2.6         2.6         2.7          3.0          3.3         3.3         4.2         3.8</a:t>
            </a:r>
          </a:p>
          <a:p>
            <a:pPr algn="ctr"/>
            <a:r>
              <a:rPr lang="en-US" sz="2000" b="1">
                <a:solidFill>
                  <a:srgbClr val="FFFF00"/>
                </a:solidFill>
                <a:latin typeface="Century Gothic" pitchFamily="34" charset="0"/>
              </a:rPr>
              <a:t>Average Household Size    </a:t>
            </a:r>
            <a:r>
              <a:rPr lang="en-US" sz="2000">
                <a:latin typeface="Century Gothic"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1399032"/>
          </a:xfrm>
        </p:spPr>
        <p:txBody>
          <a:bodyPr/>
          <a:lstStyle/>
          <a:p>
            <a:pPr marL="484632" indent="0" algn="ctr" fontAlgn="auto">
              <a:spcAft>
                <a:spcPts val="0"/>
              </a:spcAft>
              <a:defRPr/>
            </a:pPr>
            <a:r>
              <a:rPr lang="en-US" sz="4400" b="1" dirty="0" smtClean="0">
                <a:solidFill>
                  <a:schemeClr val="accent1">
                    <a:tint val="83000"/>
                    <a:satMod val="150000"/>
                  </a:schemeClr>
                </a:solidFill>
                <a:effectLst/>
              </a:rPr>
              <a:t>Income and …</a:t>
            </a:r>
            <a:endParaRPr lang="en-US" sz="4400" b="1" dirty="0">
              <a:solidFill>
                <a:schemeClr val="accent1">
                  <a:tint val="83000"/>
                  <a:satMod val="150000"/>
                </a:schemeClr>
              </a:solidFill>
              <a:effectLst/>
            </a:endParaRPr>
          </a:p>
        </p:txBody>
      </p:sp>
      <p:graphicFrame>
        <p:nvGraphicFramePr>
          <p:cNvPr id="41986" name="Chart 4"/>
          <p:cNvGraphicFramePr>
            <a:graphicFrameLocks/>
          </p:cNvGraphicFramePr>
          <p:nvPr/>
        </p:nvGraphicFramePr>
        <p:xfrm>
          <a:off x="469900" y="1397000"/>
          <a:ext cx="8293100" cy="5003800"/>
        </p:xfrm>
        <a:graphic>
          <a:graphicData uri="http://schemas.openxmlformats.org/presentationml/2006/ole">
            <p:oleObj spid="_x0000_s41986" r:id="rId4" imgW="8297375" imgH="5005250" progId="Excel.Chart.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33400" y="457200"/>
            <a:ext cx="8229600" cy="838200"/>
          </a:xfrm>
        </p:spPr>
        <p:txBody>
          <a:bodyPr>
            <a:noAutofit/>
          </a:bodyPr>
          <a:lstStyle/>
          <a:p>
            <a:pPr marL="484632" indent="0" algn="ctr" fontAlgn="auto">
              <a:spcAft>
                <a:spcPts val="0"/>
              </a:spcAft>
              <a:defRPr/>
            </a:pPr>
            <a:r>
              <a:rPr lang="en-US" sz="4000" b="1" dirty="0" smtClean="0">
                <a:solidFill>
                  <a:schemeClr val="accent1">
                    <a:tint val="83000"/>
                    <a:satMod val="150000"/>
                  </a:schemeClr>
                </a:solidFill>
              </a:rPr>
              <a:t>Physical &amp; Mental  Health </a:t>
            </a:r>
            <a:endParaRPr lang="en-US" sz="4000" b="1" dirty="0">
              <a:solidFill>
                <a:schemeClr val="accent1">
                  <a:tint val="83000"/>
                  <a:satMod val="150000"/>
                </a:schemeClr>
              </a:solidFill>
            </a:endParaRPr>
          </a:p>
        </p:txBody>
      </p:sp>
      <p:sp>
        <p:nvSpPr>
          <p:cNvPr id="44034" name="TextBox 4"/>
          <p:cNvSpPr txBox="1">
            <a:spLocks noChangeArrowheads="1"/>
          </p:cNvSpPr>
          <p:nvPr/>
        </p:nvSpPr>
        <p:spPr bwMode="auto">
          <a:xfrm>
            <a:off x="914400" y="1600200"/>
            <a:ext cx="1143000" cy="381000"/>
          </a:xfrm>
          <a:prstGeom prst="rect">
            <a:avLst/>
          </a:prstGeom>
          <a:noFill/>
          <a:ln w="9525">
            <a:noFill/>
            <a:miter lim="800000"/>
            <a:headEnd/>
            <a:tailEnd/>
          </a:ln>
        </p:spPr>
        <p:txBody>
          <a:bodyPr>
            <a:spAutoFit/>
          </a:bodyPr>
          <a:lstStyle/>
          <a:p>
            <a:r>
              <a:rPr lang="en-US" b="1">
                <a:latin typeface="Century Gothic" pitchFamily="34" charset="0"/>
              </a:rPr>
              <a:t>Percent</a:t>
            </a:r>
          </a:p>
        </p:txBody>
      </p:sp>
      <p:graphicFrame>
        <p:nvGraphicFramePr>
          <p:cNvPr id="44035" name="Chart 5"/>
          <p:cNvGraphicFramePr>
            <a:graphicFrameLocks/>
          </p:cNvGraphicFramePr>
          <p:nvPr/>
        </p:nvGraphicFramePr>
        <p:xfrm>
          <a:off x="685800" y="1981200"/>
          <a:ext cx="7391400" cy="4394200"/>
        </p:xfrm>
        <a:graphic>
          <a:graphicData uri="http://schemas.openxmlformats.org/presentationml/2006/ole">
            <p:oleObj spid="_x0000_s44035" r:id="rId4" imgW="7388992" imgH="4395597" progId="Excel.Char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4800"/>
            <a:ext cx="7927848" cy="762000"/>
          </a:xfrm>
        </p:spPr>
        <p:txBody>
          <a:bodyPr/>
          <a:lstStyle/>
          <a:p>
            <a:pPr marL="484632" indent="0" algn="ctr" fontAlgn="auto">
              <a:spcAft>
                <a:spcPts val="0"/>
              </a:spcAft>
              <a:defRPr/>
            </a:pPr>
            <a:r>
              <a:rPr lang="en-US" sz="4000" b="1" dirty="0" smtClean="0">
                <a:solidFill>
                  <a:schemeClr val="accent1">
                    <a:tint val="83000"/>
                    <a:satMod val="150000"/>
                  </a:schemeClr>
                </a:solidFill>
              </a:rPr>
              <a:t>Education &amp; Training</a:t>
            </a:r>
            <a:endParaRPr lang="en-US" sz="4000" b="1" dirty="0">
              <a:solidFill>
                <a:schemeClr val="accent1">
                  <a:tint val="83000"/>
                  <a:satMod val="150000"/>
                </a:schemeClr>
              </a:solidFill>
            </a:endParaRPr>
          </a:p>
        </p:txBody>
      </p:sp>
      <p:graphicFrame>
        <p:nvGraphicFramePr>
          <p:cNvPr id="46082" name="Chart 6"/>
          <p:cNvGraphicFramePr>
            <a:graphicFrameLocks/>
          </p:cNvGraphicFramePr>
          <p:nvPr/>
        </p:nvGraphicFramePr>
        <p:xfrm>
          <a:off x="304800" y="1371600"/>
          <a:ext cx="7924800" cy="5302250"/>
        </p:xfrm>
        <a:graphic>
          <a:graphicData uri="http://schemas.openxmlformats.org/presentationml/2006/ole">
            <p:oleObj spid="_x0000_s46082" r:id="rId4" imgW="7925487" imgH="5303980" progId="Excel.Chart.8">
              <p:embed/>
            </p:oleObj>
          </a:graphicData>
        </a:graphic>
      </p:graphicFrame>
      <p:sp>
        <p:nvSpPr>
          <p:cNvPr id="46083" name="TextBox 4"/>
          <p:cNvSpPr txBox="1">
            <a:spLocks noChangeArrowheads="1"/>
          </p:cNvSpPr>
          <p:nvPr/>
        </p:nvSpPr>
        <p:spPr bwMode="auto">
          <a:xfrm>
            <a:off x="304800" y="990600"/>
            <a:ext cx="1219200" cy="381000"/>
          </a:xfrm>
          <a:prstGeom prst="rect">
            <a:avLst/>
          </a:prstGeom>
          <a:noFill/>
          <a:ln w="9525">
            <a:noFill/>
            <a:miter lim="800000"/>
            <a:headEnd/>
            <a:tailEnd/>
          </a:ln>
        </p:spPr>
        <p:txBody>
          <a:bodyPr>
            <a:spAutoFit/>
          </a:bodyPr>
          <a:lstStyle/>
          <a:p>
            <a:r>
              <a:rPr lang="en-US" b="1">
                <a:solidFill>
                  <a:schemeClr val="accent1"/>
                </a:solidFill>
                <a:latin typeface="Century Gothic" pitchFamily="34" charset="0"/>
              </a:rPr>
              <a:t>Percent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1399032"/>
          </a:xfrm>
        </p:spPr>
        <p:txBody>
          <a:bodyPr/>
          <a:lstStyle/>
          <a:p>
            <a:pPr marL="484632" indent="0" algn="ctr" fontAlgn="auto">
              <a:spcAft>
                <a:spcPts val="0"/>
              </a:spcAft>
              <a:defRPr/>
            </a:pPr>
            <a:r>
              <a:rPr lang="en-US" b="1" dirty="0" smtClean="0">
                <a:solidFill>
                  <a:schemeClr val="accent1">
                    <a:tint val="83000"/>
                    <a:satMod val="150000"/>
                  </a:schemeClr>
                </a:solidFill>
              </a:rPr>
              <a:t>Impact of Education</a:t>
            </a:r>
            <a:endParaRPr lang="en-US" b="1" dirty="0">
              <a:solidFill>
                <a:schemeClr val="accent1">
                  <a:tint val="83000"/>
                  <a:satMod val="150000"/>
                </a:schemeClr>
              </a:solidFill>
            </a:endParaRPr>
          </a:p>
        </p:txBody>
      </p:sp>
      <p:graphicFrame>
        <p:nvGraphicFramePr>
          <p:cNvPr id="48130" name="Chart 4"/>
          <p:cNvGraphicFramePr>
            <a:graphicFrameLocks/>
          </p:cNvGraphicFramePr>
          <p:nvPr/>
        </p:nvGraphicFramePr>
        <p:xfrm>
          <a:off x="838200" y="1981200"/>
          <a:ext cx="7772400" cy="4572000"/>
        </p:xfrm>
        <a:graphic>
          <a:graphicData uri="http://schemas.openxmlformats.org/presentationml/2006/ole">
            <p:oleObj spid="_x0000_s48130" r:id="rId4" imgW="7773074" imgH="4572396" progId="Excel.Chart.8">
              <p:embed/>
            </p:oleObj>
          </a:graphicData>
        </a:graphic>
      </p:graphicFrame>
      <p:sp>
        <p:nvSpPr>
          <p:cNvPr id="48131" name="TextBox 5"/>
          <p:cNvSpPr txBox="1">
            <a:spLocks noChangeArrowheads="1"/>
          </p:cNvSpPr>
          <p:nvPr/>
        </p:nvSpPr>
        <p:spPr bwMode="auto">
          <a:xfrm>
            <a:off x="990600" y="1447800"/>
            <a:ext cx="1600200" cy="400050"/>
          </a:xfrm>
          <a:prstGeom prst="rect">
            <a:avLst/>
          </a:prstGeom>
          <a:noFill/>
          <a:ln w="9525">
            <a:noFill/>
            <a:miter lim="800000"/>
            <a:headEnd/>
            <a:tailEnd/>
          </a:ln>
        </p:spPr>
        <p:txBody>
          <a:bodyPr>
            <a:spAutoFit/>
          </a:bodyPr>
          <a:lstStyle/>
          <a:p>
            <a:r>
              <a:rPr lang="en-US" sz="2000" b="1">
                <a:solidFill>
                  <a:schemeClr val="accent1"/>
                </a:solidFill>
                <a:latin typeface="Century Gothic" pitchFamily="34" charset="0"/>
              </a:rPr>
              <a:t>Percent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533400" y="457200"/>
            <a:ext cx="8004048" cy="1066800"/>
          </a:xfrm>
        </p:spPr>
        <p:txBody>
          <a:bodyPr/>
          <a:lstStyle/>
          <a:p>
            <a:pPr marL="484632" indent="0" algn="ctr" fontAlgn="auto">
              <a:spcAft>
                <a:spcPts val="0"/>
              </a:spcAft>
              <a:defRPr/>
            </a:pPr>
            <a:r>
              <a:rPr lang="en-US" dirty="0" smtClean="0">
                <a:solidFill>
                  <a:schemeClr val="accent1">
                    <a:tint val="83000"/>
                    <a:satMod val="150000"/>
                  </a:schemeClr>
                </a:solidFill>
              </a:rPr>
              <a:t> </a:t>
            </a:r>
            <a:r>
              <a:rPr lang="en-US" sz="4000" b="1" dirty="0" smtClean="0">
                <a:solidFill>
                  <a:schemeClr val="accent1"/>
                </a:solidFill>
              </a:rPr>
              <a:t>Survey Data</a:t>
            </a:r>
            <a:endParaRPr lang="en-US" sz="4000" b="1" dirty="0">
              <a:solidFill>
                <a:schemeClr val="accent1"/>
              </a:solidFill>
            </a:endParaRPr>
          </a:p>
        </p:txBody>
      </p:sp>
      <p:sp>
        <p:nvSpPr>
          <p:cNvPr id="5" name="Subtitle 4"/>
          <p:cNvSpPr>
            <a:spLocks noGrp="1"/>
          </p:cNvSpPr>
          <p:nvPr>
            <p:ph type="subTitle" idx="1"/>
          </p:nvPr>
        </p:nvSpPr>
        <p:spPr>
          <a:xfrm>
            <a:off x="609600" y="1828800"/>
            <a:ext cx="7854696" cy="4191000"/>
          </a:xfrm>
        </p:spPr>
        <p:txBody>
          <a:bodyPr>
            <a:normAutofit/>
          </a:bodyPr>
          <a:lstStyle/>
          <a:p>
            <a:pPr algn="l" fontAlgn="auto">
              <a:spcAft>
                <a:spcPts val="0"/>
              </a:spcAft>
              <a:buClrTx/>
              <a:buFont typeface="Wingdings" pitchFamily="2" charset="2"/>
              <a:buChar char="§"/>
              <a:defRPr/>
            </a:pPr>
            <a:r>
              <a:rPr lang="en-US" b="1" dirty="0" smtClean="0">
                <a:solidFill>
                  <a:schemeClr val="tx2">
                    <a:lumMod val="10000"/>
                  </a:schemeClr>
                </a:solidFill>
              </a:rPr>
              <a:t>965 Anonymous Surveys</a:t>
            </a:r>
          </a:p>
          <a:p>
            <a:pPr algn="l" fontAlgn="auto">
              <a:spcAft>
                <a:spcPts val="0"/>
              </a:spcAft>
              <a:buClrTx/>
              <a:buFont typeface="Wingdings" pitchFamily="2" charset="2"/>
              <a:buChar char="§"/>
              <a:defRPr/>
            </a:pPr>
            <a:endParaRPr lang="en-US" b="1" dirty="0" smtClean="0">
              <a:solidFill>
                <a:schemeClr val="tx2">
                  <a:lumMod val="10000"/>
                </a:schemeClr>
              </a:solidFill>
            </a:endParaRPr>
          </a:p>
          <a:p>
            <a:pPr algn="l" fontAlgn="auto">
              <a:spcAft>
                <a:spcPts val="0"/>
              </a:spcAft>
              <a:buClrTx/>
              <a:buFont typeface="Wingdings" pitchFamily="2" charset="2"/>
              <a:buChar char="§"/>
              <a:defRPr/>
            </a:pPr>
            <a:r>
              <a:rPr lang="en-US" b="1" dirty="0" smtClean="0">
                <a:solidFill>
                  <a:schemeClr val="tx2">
                    <a:lumMod val="10000"/>
                  </a:schemeClr>
                </a:solidFill>
              </a:rPr>
              <a:t>Surveys were completed by consumers at 24 different Human Service Agencies in Wexford and Missaukee Counties.</a:t>
            </a:r>
          </a:p>
          <a:p>
            <a:pPr algn="l" fontAlgn="auto">
              <a:spcAft>
                <a:spcPts val="0"/>
              </a:spcAft>
              <a:buClrTx/>
              <a:buFont typeface="Wingdings 2"/>
              <a:buNone/>
              <a:defRPr/>
            </a:pP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697992"/>
          </a:xfrm>
        </p:spPr>
        <p:txBody>
          <a:bodyPr>
            <a:noAutofit/>
          </a:bodyPr>
          <a:lstStyle/>
          <a:p>
            <a:pPr indent="0" algn="ctr" fontAlgn="auto">
              <a:spcAft>
                <a:spcPts val="0"/>
              </a:spcAft>
              <a:defRPr/>
            </a:pPr>
            <a:r>
              <a:rPr lang="en-US" dirty="0" smtClean="0">
                <a:solidFill>
                  <a:schemeClr val="accent1">
                    <a:tint val="83000"/>
                    <a:satMod val="150000"/>
                  </a:schemeClr>
                </a:solidFill>
              </a:rPr>
              <a:t>Housing</a:t>
            </a:r>
            <a:endParaRPr lang="en-US" dirty="0">
              <a:solidFill>
                <a:schemeClr val="accent1">
                  <a:tint val="83000"/>
                  <a:satMod val="150000"/>
                </a:schemeClr>
              </a:solidFill>
            </a:endParaRPr>
          </a:p>
        </p:txBody>
      </p:sp>
      <p:graphicFrame>
        <p:nvGraphicFramePr>
          <p:cNvPr id="50179" name="Chart 3"/>
          <p:cNvGraphicFramePr>
            <a:graphicFrameLocks/>
          </p:cNvGraphicFramePr>
          <p:nvPr/>
        </p:nvGraphicFramePr>
        <p:xfrm>
          <a:off x="381000" y="1066800"/>
          <a:ext cx="8153400" cy="5562600"/>
        </p:xfrm>
        <a:graphic>
          <a:graphicData uri="http://schemas.openxmlformats.org/presentationml/2006/ole">
            <p:oleObj spid="_x0000_s50179" r:id="rId5" imgW="8151058" imgH="5566130" progId="Excel.Chart.8">
              <p:embed/>
            </p:oleObj>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72400" cy="697992"/>
          </a:xfrm>
        </p:spPr>
        <p:txBody>
          <a:bodyPr>
            <a:normAutofit fontScale="90000"/>
          </a:bodyPr>
          <a:lstStyle/>
          <a:p>
            <a:pPr indent="0" algn="ctr" fontAlgn="auto">
              <a:spcAft>
                <a:spcPts val="0"/>
              </a:spcAft>
              <a:defRPr/>
            </a:pPr>
            <a:r>
              <a:rPr lang="en-US" sz="4000" dirty="0" smtClean="0">
                <a:solidFill>
                  <a:schemeClr val="accent1">
                    <a:tint val="83000"/>
                    <a:satMod val="150000"/>
                  </a:schemeClr>
                </a:solidFill>
              </a:rPr>
              <a:t>House Ownership</a:t>
            </a:r>
            <a:endParaRPr lang="en-US" sz="4000" dirty="0">
              <a:solidFill>
                <a:schemeClr val="accent1">
                  <a:tint val="83000"/>
                  <a:satMod val="150000"/>
                </a:schemeClr>
              </a:solidFill>
            </a:endParaRPr>
          </a:p>
        </p:txBody>
      </p:sp>
      <p:graphicFrame>
        <p:nvGraphicFramePr>
          <p:cNvPr id="52227" name="Chart 3"/>
          <p:cNvGraphicFramePr>
            <a:graphicFrameLocks/>
          </p:cNvGraphicFramePr>
          <p:nvPr/>
        </p:nvGraphicFramePr>
        <p:xfrm>
          <a:off x="609600" y="1397000"/>
          <a:ext cx="8077200" cy="5232400"/>
        </p:xfrm>
        <a:graphic>
          <a:graphicData uri="http://schemas.openxmlformats.org/presentationml/2006/ole">
            <p:oleObj spid="_x0000_s52227" r:id="rId5" imgW="8077900" imgH="5236918" progId="Excel.Chart.8">
              <p:embed/>
            </p:oleObj>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697992"/>
          </a:xfrm>
        </p:spPr>
        <p:txBody>
          <a:bodyPr>
            <a:normAutofit fontScale="90000"/>
          </a:bodyPr>
          <a:lstStyle/>
          <a:p>
            <a:pPr indent="0" algn="ctr" fontAlgn="auto">
              <a:spcAft>
                <a:spcPts val="0"/>
              </a:spcAft>
              <a:defRPr/>
            </a:pPr>
            <a:r>
              <a:rPr lang="en-US" sz="4000" dirty="0" smtClean="0">
                <a:solidFill>
                  <a:srgbClr val="92D050"/>
                </a:solidFill>
              </a:rPr>
              <a:t>Marital Status</a:t>
            </a:r>
            <a:endParaRPr lang="en-US" sz="4000" dirty="0">
              <a:solidFill>
                <a:srgbClr val="92D050"/>
              </a:solidFill>
            </a:endParaRPr>
          </a:p>
        </p:txBody>
      </p:sp>
      <p:graphicFrame>
        <p:nvGraphicFramePr>
          <p:cNvPr id="54275" name="Chart 6"/>
          <p:cNvGraphicFramePr>
            <a:graphicFrameLocks/>
          </p:cNvGraphicFramePr>
          <p:nvPr/>
        </p:nvGraphicFramePr>
        <p:xfrm>
          <a:off x="533400" y="1371600"/>
          <a:ext cx="8153400" cy="5257800"/>
        </p:xfrm>
        <a:graphic>
          <a:graphicData uri="http://schemas.openxmlformats.org/presentationml/2006/ole">
            <p:oleObj spid="_x0000_s54275" r:id="rId5" imgW="8151058" imgH="5261304" progId="Excel.Chart.8">
              <p:embed/>
            </p:oleObj>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399032"/>
          </a:xfrm>
        </p:spPr>
        <p:txBody>
          <a:bodyPr/>
          <a:lstStyle/>
          <a:p>
            <a:pPr marL="484632" indent="0" algn="ctr" fontAlgn="auto">
              <a:spcAft>
                <a:spcPts val="0"/>
              </a:spcAft>
              <a:defRPr/>
            </a:pPr>
            <a:r>
              <a:rPr lang="en-US" sz="3100" dirty="0" smtClean="0">
                <a:solidFill>
                  <a:schemeClr val="accent1">
                    <a:tint val="83000"/>
                    <a:satMod val="150000"/>
                  </a:schemeClr>
                </a:solidFill>
              </a:rPr>
              <a:t>Of the 51% of households with </a:t>
            </a:r>
            <a:br>
              <a:rPr lang="en-US" sz="3100" dirty="0" smtClean="0">
                <a:solidFill>
                  <a:schemeClr val="accent1">
                    <a:tint val="83000"/>
                    <a:satMod val="150000"/>
                  </a:schemeClr>
                </a:solidFill>
              </a:rPr>
            </a:br>
            <a:r>
              <a:rPr lang="en-US" b="1" dirty="0" smtClean="0">
                <a:solidFill>
                  <a:schemeClr val="accent1">
                    <a:tint val="83000"/>
                    <a:satMod val="150000"/>
                  </a:schemeClr>
                </a:solidFill>
              </a:rPr>
              <a:t>Children &lt; age 18…</a:t>
            </a:r>
            <a:endParaRPr lang="en-US" b="1" dirty="0">
              <a:solidFill>
                <a:schemeClr val="accent1">
                  <a:tint val="83000"/>
                  <a:satMod val="150000"/>
                </a:schemeClr>
              </a:solidFill>
            </a:endParaRPr>
          </a:p>
        </p:txBody>
      </p:sp>
      <p:graphicFrame>
        <p:nvGraphicFramePr>
          <p:cNvPr id="56322" name="Chart 4"/>
          <p:cNvGraphicFramePr>
            <a:graphicFrameLocks/>
          </p:cNvGraphicFramePr>
          <p:nvPr/>
        </p:nvGraphicFramePr>
        <p:xfrm>
          <a:off x="990600" y="1828800"/>
          <a:ext cx="7239000" cy="4800600"/>
        </p:xfrm>
        <a:graphic>
          <a:graphicData uri="http://schemas.openxmlformats.org/presentationml/2006/ole">
            <p:oleObj spid="_x0000_s56322" r:id="rId3" imgW="7236579" imgH="4804064" progId="Excel.Char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1447800"/>
          </a:xfrm>
        </p:spPr>
        <p:txBody>
          <a:bodyPr/>
          <a:lstStyle/>
          <a:p>
            <a:pPr indent="0" algn="ctr" fontAlgn="auto">
              <a:spcAft>
                <a:spcPts val="0"/>
              </a:spcAft>
              <a:defRPr/>
            </a:pPr>
            <a:r>
              <a:rPr lang="en-US" sz="4000" dirty="0" smtClean="0">
                <a:solidFill>
                  <a:schemeClr val="accent1">
                    <a:tint val="83000"/>
                    <a:satMod val="150000"/>
                  </a:schemeClr>
                </a:solidFill>
              </a:rPr>
              <a:t>Transportation &amp; Mobility  </a:t>
            </a:r>
            <a:br>
              <a:rPr lang="en-US" sz="4000" dirty="0" smtClean="0">
                <a:solidFill>
                  <a:schemeClr val="accent1">
                    <a:tint val="83000"/>
                    <a:satMod val="150000"/>
                  </a:schemeClr>
                </a:solidFill>
              </a:rPr>
            </a:br>
            <a:endParaRPr lang="en-US" sz="4000" dirty="0">
              <a:solidFill>
                <a:schemeClr val="accent1">
                  <a:tint val="83000"/>
                  <a:satMod val="150000"/>
                </a:schemeClr>
              </a:solidFill>
            </a:endParaRPr>
          </a:p>
        </p:txBody>
      </p:sp>
      <p:graphicFrame>
        <p:nvGraphicFramePr>
          <p:cNvPr id="57347" name="Chart 3"/>
          <p:cNvGraphicFramePr>
            <a:graphicFrameLocks/>
          </p:cNvGraphicFramePr>
          <p:nvPr/>
        </p:nvGraphicFramePr>
        <p:xfrm>
          <a:off x="533400" y="1676400"/>
          <a:ext cx="8305800" cy="4851400"/>
        </p:xfrm>
        <a:graphic>
          <a:graphicData uri="http://schemas.openxmlformats.org/presentationml/2006/ole">
            <p:oleObj spid="_x0000_s57347" r:id="rId5" imgW="8303472" imgH="4852837" progId="Excel.Chart.8">
              <p:embed/>
            </p:oleObj>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1399032"/>
          </a:xfrm>
        </p:spPr>
        <p:txBody>
          <a:bodyPr/>
          <a:lstStyle/>
          <a:p>
            <a:pPr marL="484632" indent="0" algn="ctr" fontAlgn="auto">
              <a:spcAft>
                <a:spcPts val="0"/>
              </a:spcAft>
              <a:defRPr/>
            </a:pPr>
            <a:r>
              <a:rPr lang="en-US" sz="4000" b="1" dirty="0" smtClean="0">
                <a:solidFill>
                  <a:schemeClr val="accent1">
                    <a:tint val="83000"/>
                    <a:satMod val="150000"/>
                  </a:schemeClr>
                </a:solidFill>
              </a:rPr>
              <a:t>Car Ownership</a:t>
            </a:r>
            <a:endParaRPr lang="en-US" sz="4000" b="1" dirty="0">
              <a:solidFill>
                <a:schemeClr val="accent1">
                  <a:tint val="83000"/>
                  <a:satMod val="150000"/>
                </a:schemeClr>
              </a:solidFill>
            </a:endParaRPr>
          </a:p>
        </p:txBody>
      </p:sp>
      <p:graphicFrame>
        <p:nvGraphicFramePr>
          <p:cNvPr id="59394" name="Chart 4"/>
          <p:cNvGraphicFramePr>
            <a:graphicFrameLocks/>
          </p:cNvGraphicFramePr>
          <p:nvPr/>
        </p:nvGraphicFramePr>
        <p:xfrm>
          <a:off x="762000" y="1600200"/>
          <a:ext cx="7924800" cy="4851400"/>
        </p:xfrm>
        <a:graphic>
          <a:graphicData uri="http://schemas.openxmlformats.org/presentationml/2006/ole">
            <p:oleObj spid="_x0000_s59394" r:id="rId4" imgW="7925487" imgH="4846740" progId="Excel.Char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marL="484632" indent="0" algn="ctr" fontAlgn="auto">
              <a:spcAft>
                <a:spcPts val="0"/>
              </a:spcAft>
              <a:defRPr/>
            </a:pPr>
            <a:r>
              <a:rPr lang="en-US" sz="3200" b="1" dirty="0" smtClean="0">
                <a:solidFill>
                  <a:schemeClr val="accent1">
                    <a:tint val="83000"/>
                    <a:satMod val="150000"/>
                  </a:schemeClr>
                </a:solidFill>
              </a:rPr>
              <a:t>When you think about the life you live, how satisfied are you?</a:t>
            </a:r>
            <a:endParaRPr lang="en-US" sz="3200" b="1" dirty="0">
              <a:solidFill>
                <a:schemeClr val="accent1">
                  <a:tint val="83000"/>
                  <a:satMod val="150000"/>
                </a:schemeClr>
              </a:solidFill>
            </a:endParaRPr>
          </a:p>
        </p:txBody>
      </p:sp>
      <p:graphicFrame>
        <p:nvGraphicFramePr>
          <p:cNvPr id="61442" name="Chart 2"/>
          <p:cNvGraphicFramePr>
            <a:graphicFrameLocks/>
          </p:cNvGraphicFramePr>
          <p:nvPr/>
        </p:nvGraphicFramePr>
        <p:xfrm>
          <a:off x="457200" y="1828800"/>
          <a:ext cx="8077200" cy="4648200"/>
        </p:xfrm>
        <a:graphic>
          <a:graphicData uri="http://schemas.openxmlformats.org/presentationml/2006/ole">
            <p:oleObj spid="_x0000_s61442" r:id="rId3" imgW="8077900" imgH="4651651" progId="Excel.Char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1219200"/>
          </a:xfrm>
        </p:spPr>
        <p:txBody>
          <a:bodyPr/>
          <a:lstStyle/>
          <a:p>
            <a:pPr indent="0" algn="ctr" fontAlgn="auto">
              <a:spcAft>
                <a:spcPts val="0"/>
              </a:spcAft>
              <a:defRPr/>
            </a:pPr>
            <a:r>
              <a:rPr lang="en-US" sz="3200" dirty="0" smtClean="0">
                <a:solidFill>
                  <a:schemeClr val="accent1">
                    <a:tint val="83000"/>
                    <a:satMod val="150000"/>
                  </a:schemeClr>
                </a:solidFill>
              </a:rPr>
              <a:t>When you think about the life you live, how satisfied are you?</a:t>
            </a:r>
            <a:endParaRPr lang="en-US" sz="3200" dirty="0">
              <a:solidFill>
                <a:schemeClr val="accent1">
                  <a:tint val="83000"/>
                  <a:satMod val="150000"/>
                </a:schemeClr>
              </a:solidFill>
            </a:endParaRPr>
          </a:p>
        </p:txBody>
      </p:sp>
      <p:graphicFrame>
        <p:nvGraphicFramePr>
          <p:cNvPr id="62467" name="Chart 4"/>
          <p:cNvGraphicFramePr>
            <a:graphicFrameLocks/>
          </p:cNvGraphicFramePr>
          <p:nvPr/>
        </p:nvGraphicFramePr>
        <p:xfrm>
          <a:off x="533400" y="1752600"/>
          <a:ext cx="8229600" cy="4800600"/>
        </p:xfrm>
        <a:graphic>
          <a:graphicData uri="http://schemas.openxmlformats.org/presentationml/2006/ole">
            <p:oleObj spid="_x0000_s62467" r:id="rId5" imgW="8230313" imgH="4797968" progId="Excel.Chart.8">
              <p:embed/>
            </p:oleObj>
          </a:graphicData>
        </a:graphic>
      </p:graphicFrame>
      <p:cxnSp>
        <p:nvCxnSpPr>
          <p:cNvPr id="10" name="Straight Connector 9"/>
          <p:cNvCxnSpPr/>
          <p:nvPr/>
        </p:nvCxnSpPr>
        <p:spPr>
          <a:xfrm>
            <a:off x="1143000" y="3733800"/>
            <a:ext cx="5181600"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2469" name="TextBox 10"/>
          <p:cNvSpPr txBox="1">
            <a:spLocks noChangeArrowheads="1"/>
          </p:cNvSpPr>
          <p:nvPr/>
        </p:nvSpPr>
        <p:spPr bwMode="auto">
          <a:xfrm>
            <a:off x="7086600" y="3581400"/>
            <a:ext cx="1447800" cy="646113"/>
          </a:xfrm>
          <a:prstGeom prst="rect">
            <a:avLst/>
          </a:prstGeom>
          <a:noFill/>
          <a:ln w="9525">
            <a:noFill/>
            <a:miter lim="800000"/>
            <a:headEnd/>
            <a:tailEnd/>
          </a:ln>
        </p:spPr>
        <p:txBody>
          <a:bodyPr>
            <a:spAutoFit/>
          </a:bodyPr>
          <a:lstStyle/>
          <a:p>
            <a:pPr algn="ctr"/>
            <a:r>
              <a:rPr lang="en-US">
                <a:solidFill>
                  <a:srgbClr val="FFFF00"/>
                </a:solidFill>
                <a:latin typeface="Century Gothic" pitchFamily="34" charset="0"/>
              </a:rPr>
              <a:t>Aggregate</a:t>
            </a:r>
          </a:p>
          <a:p>
            <a:pPr algn="ctr"/>
            <a:r>
              <a:rPr lang="en-US">
                <a:solidFill>
                  <a:srgbClr val="FFFF00"/>
                </a:solidFill>
                <a:latin typeface="Century Gothic" pitchFamily="34" charset="0"/>
              </a:rPr>
              <a:t>Average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64514" name="TextBox 4"/>
          <p:cNvSpPr txBox="1">
            <a:spLocks noChangeArrowheads="1"/>
          </p:cNvSpPr>
          <p:nvPr/>
        </p:nvSpPr>
        <p:spPr bwMode="auto">
          <a:xfrm>
            <a:off x="990600" y="304800"/>
            <a:ext cx="6858000" cy="830263"/>
          </a:xfrm>
          <a:prstGeom prst="rect">
            <a:avLst/>
          </a:prstGeom>
          <a:noFill/>
          <a:ln w="9525">
            <a:noFill/>
            <a:miter lim="800000"/>
            <a:headEnd/>
            <a:tailEnd/>
          </a:ln>
        </p:spPr>
        <p:txBody>
          <a:bodyPr>
            <a:spAutoFit/>
          </a:bodyPr>
          <a:lstStyle/>
          <a:p>
            <a:r>
              <a:rPr lang="en-US" sz="2400" b="1">
                <a:solidFill>
                  <a:schemeClr val="accent1"/>
                </a:solidFill>
                <a:latin typeface="Century Gothic" pitchFamily="34" charset="0"/>
              </a:rPr>
              <a:t>When thinking about your future, what is your best hope for improving your life?</a:t>
            </a:r>
          </a:p>
        </p:txBody>
      </p:sp>
      <p:graphicFrame>
        <p:nvGraphicFramePr>
          <p:cNvPr id="64515" name="Chart 5"/>
          <p:cNvGraphicFramePr>
            <a:graphicFrameLocks/>
          </p:cNvGraphicFramePr>
          <p:nvPr/>
        </p:nvGraphicFramePr>
        <p:xfrm>
          <a:off x="0" y="1066800"/>
          <a:ext cx="8686800" cy="5791200"/>
        </p:xfrm>
        <a:graphic>
          <a:graphicData uri="http://schemas.openxmlformats.org/presentationml/2006/ole">
            <p:oleObj spid="_x0000_s64515" r:id="rId5" imgW="8687553" imgH="5791702" progId="Excel.Chart.8">
              <p:embed/>
            </p:oleObj>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indent="0" fontAlgn="auto">
              <a:spcAft>
                <a:spcPts val="0"/>
              </a:spcAft>
              <a:defRPr/>
            </a:pPr>
            <a:r>
              <a:rPr lang="en-US" b="1" dirty="0" smtClean="0">
                <a:solidFill>
                  <a:schemeClr val="accent1">
                    <a:tint val="83000"/>
                    <a:satMod val="150000"/>
                  </a:schemeClr>
                </a:solidFill>
              </a:rPr>
              <a:t>Key Findings</a:t>
            </a:r>
            <a:endParaRPr lang="en-US" b="1" dirty="0">
              <a:solidFill>
                <a:schemeClr val="accent1">
                  <a:tint val="83000"/>
                  <a:satMod val="150000"/>
                </a:schemeClr>
              </a:solidFill>
            </a:endParaRPr>
          </a:p>
        </p:txBody>
      </p:sp>
      <p:sp>
        <p:nvSpPr>
          <p:cNvPr id="3" name="Content Placeholder 2"/>
          <p:cNvSpPr>
            <a:spLocks noGrp="1"/>
          </p:cNvSpPr>
          <p:nvPr>
            <p:ph sz="half" idx="1"/>
          </p:nvPr>
        </p:nvSpPr>
        <p:spPr>
          <a:xfrm>
            <a:off x="228600" y="1066800"/>
            <a:ext cx="4038600" cy="5486400"/>
          </a:xfrm>
        </p:spPr>
        <p:txBody>
          <a:bodyPr>
            <a:normAutofit fontScale="92500" lnSpcReduction="10000"/>
          </a:bodyPr>
          <a:lstStyle/>
          <a:p>
            <a:pPr marL="448056" indent="-384048" fontAlgn="auto">
              <a:spcAft>
                <a:spcPts val="0"/>
              </a:spcAft>
              <a:buFont typeface="Wingdings 2"/>
              <a:buChar char=""/>
              <a:defRPr/>
            </a:pPr>
            <a:r>
              <a:rPr lang="en-US" b="1" dirty="0" smtClean="0">
                <a:solidFill>
                  <a:schemeClr val="tx2">
                    <a:lumMod val="10000"/>
                  </a:schemeClr>
                </a:solidFill>
              </a:rPr>
              <a:t>Females</a:t>
            </a:r>
          </a:p>
          <a:p>
            <a:pPr marL="822960" lvl="1" fontAlgn="auto">
              <a:spcAft>
                <a:spcPts val="0"/>
              </a:spcAft>
              <a:buFont typeface="Verdana"/>
              <a:buChar char="›"/>
              <a:defRPr/>
            </a:pPr>
            <a:r>
              <a:rPr lang="en-US" b="1" dirty="0" smtClean="0">
                <a:solidFill>
                  <a:schemeClr val="tx2">
                    <a:lumMod val="10000"/>
                  </a:schemeClr>
                </a:solidFill>
              </a:rPr>
              <a:t>Majority of the poor?</a:t>
            </a:r>
          </a:p>
          <a:p>
            <a:pPr marL="822960" lvl="1" fontAlgn="auto">
              <a:spcAft>
                <a:spcPts val="0"/>
              </a:spcAft>
              <a:buFont typeface="Verdana"/>
              <a:buChar char="›"/>
              <a:defRPr/>
            </a:pPr>
            <a:r>
              <a:rPr lang="en-US" b="1" dirty="0" smtClean="0">
                <a:solidFill>
                  <a:schemeClr val="tx2">
                    <a:lumMod val="10000"/>
                  </a:schemeClr>
                </a:solidFill>
              </a:rPr>
              <a:t>Majority using services?</a:t>
            </a:r>
          </a:p>
          <a:p>
            <a:pPr marL="448056" indent="-384048" fontAlgn="auto">
              <a:spcAft>
                <a:spcPts val="0"/>
              </a:spcAft>
              <a:buFont typeface="Wingdings 2"/>
              <a:buChar char=""/>
              <a:defRPr/>
            </a:pPr>
            <a:r>
              <a:rPr lang="en-US" b="1" dirty="0" smtClean="0">
                <a:solidFill>
                  <a:schemeClr val="tx2">
                    <a:lumMod val="10000"/>
                  </a:schemeClr>
                </a:solidFill>
              </a:rPr>
              <a:t>Jobs</a:t>
            </a:r>
          </a:p>
          <a:p>
            <a:pPr marL="822960" lvl="1" fontAlgn="auto">
              <a:spcAft>
                <a:spcPts val="0"/>
              </a:spcAft>
              <a:buFont typeface="Verdana"/>
              <a:buChar char="›"/>
              <a:defRPr/>
            </a:pPr>
            <a:r>
              <a:rPr lang="en-US" b="1" dirty="0" smtClean="0">
                <a:solidFill>
                  <a:schemeClr val="tx2">
                    <a:lumMod val="10000"/>
                  </a:schemeClr>
                </a:solidFill>
              </a:rPr>
              <a:t>Self-sufficient wage</a:t>
            </a:r>
          </a:p>
          <a:p>
            <a:pPr marL="1106424" lvl="2" fontAlgn="auto">
              <a:spcAft>
                <a:spcPts val="0"/>
              </a:spcAft>
              <a:buFont typeface="Wingdings 2"/>
              <a:buChar char=""/>
              <a:defRPr/>
            </a:pPr>
            <a:r>
              <a:rPr lang="en-US" b="1" dirty="0" smtClean="0">
                <a:solidFill>
                  <a:schemeClr val="tx2">
                    <a:lumMod val="10000"/>
                  </a:schemeClr>
                </a:solidFill>
              </a:rPr>
              <a:t>Availability</a:t>
            </a:r>
          </a:p>
          <a:p>
            <a:pPr marL="1106424" lvl="2" fontAlgn="auto">
              <a:spcAft>
                <a:spcPts val="0"/>
              </a:spcAft>
              <a:buFont typeface="Wingdings 2"/>
              <a:buChar char=""/>
              <a:defRPr/>
            </a:pPr>
            <a:r>
              <a:rPr lang="en-US" b="1" dirty="0" smtClean="0">
                <a:solidFill>
                  <a:schemeClr val="tx2">
                    <a:lumMod val="10000"/>
                  </a:schemeClr>
                </a:solidFill>
              </a:rPr>
              <a:t>Skill match</a:t>
            </a:r>
          </a:p>
          <a:p>
            <a:pPr marL="822960" lvl="1" fontAlgn="auto">
              <a:spcAft>
                <a:spcPts val="0"/>
              </a:spcAft>
              <a:buFont typeface="Verdana"/>
              <a:buChar char="›"/>
              <a:defRPr/>
            </a:pPr>
            <a:r>
              <a:rPr lang="en-US" b="1" dirty="0" smtClean="0">
                <a:solidFill>
                  <a:schemeClr val="tx2">
                    <a:lumMod val="10000"/>
                  </a:schemeClr>
                </a:solidFill>
              </a:rPr>
              <a:t>Disability</a:t>
            </a:r>
          </a:p>
          <a:p>
            <a:pPr marL="822960" lvl="1" fontAlgn="auto">
              <a:spcAft>
                <a:spcPts val="0"/>
              </a:spcAft>
              <a:buFont typeface="Verdana"/>
              <a:buChar char="›"/>
              <a:defRPr/>
            </a:pPr>
            <a:r>
              <a:rPr lang="en-US" b="1" dirty="0" smtClean="0">
                <a:solidFill>
                  <a:schemeClr val="tx2">
                    <a:lumMod val="10000"/>
                  </a:schemeClr>
                </a:solidFill>
              </a:rPr>
              <a:t>Transportation</a:t>
            </a:r>
          </a:p>
          <a:p>
            <a:pPr marL="448056" indent="-384048" fontAlgn="auto">
              <a:spcAft>
                <a:spcPts val="0"/>
              </a:spcAft>
              <a:buFont typeface="Wingdings 2"/>
              <a:buChar char=""/>
              <a:defRPr/>
            </a:pPr>
            <a:r>
              <a:rPr lang="en-US" b="1" dirty="0" smtClean="0">
                <a:solidFill>
                  <a:schemeClr val="tx2">
                    <a:lumMod val="10000"/>
                  </a:schemeClr>
                </a:solidFill>
              </a:rPr>
              <a:t>Most needed services</a:t>
            </a:r>
          </a:p>
          <a:p>
            <a:pPr marL="822960" lvl="1" fontAlgn="auto">
              <a:spcAft>
                <a:spcPts val="0"/>
              </a:spcAft>
              <a:buFont typeface="Verdana"/>
              <a:buChar char="›"/>
              <a:defRPr/>
            </a:pPr>
            <a:r>
              <a:rPr lang="en-US" b="1" dirty="0" smtClean="0">
                <a:solidFill>
                  <a:schemeClr val="tx2">
                    <a:lumMod val="10000"/>
                  </a:schemeClr>
                </a:solidFill>
              </a:rPr>
              <a:t>Dental </a:t>
            </a:r>
          </a:p>
          <a:p>
            <a:pPr marL="822960" lvl="1" fontAlgn="auto">
              <a:spcAft>
                <a:spcPts val="0"/>
              </a:spcAft>
              <a:buFont typeface="Verdana"/>
              <a:buChar char="›"/>
              <a:defRPr/>
            </a:pPr>
            <a:r>
              <a:rPr lang="en-US" b="1" dirty="0" smtClean="0">
                <a:solidFill>
                  <a:schemeClr val="tx2">
                    <a:lumMod val="10000"/>
                  </a:schemeClr>
                </a:solidFill>
              </a:rPr>
              <a:t>Vision</a:t>
            </a:r>
          </a:p>
          <a:p>
            <a:pPr marL="822960" lvl="1" fontAlgn="auto">
              <a:spcAft>
                <a:spcPts val="0"/>
              </a:spcAft>
              <a:buFont typeface="Verdana"/>
              <a:buChar char="›"/>
              <a:defRPr/>
            </a:pPr>
            <a:r>
              <a:rPr lang="en-US" b="1" dirty="0" smtClean="0">
                <a:solidFill>
                  <a:schemeClr val="tx2">
                    <a:lumMod val="10000"/>
                  </a:schemeClr>
                </a:solidFill>
              </a:rPr>
              <a:t>Medical</a:t>
            </a:r>
          </a:p>
          <a:p>
            <a:pPr marL="822960" lvl="1" fontAlgn="auto">
              <a:spcAft>
                <a:spcPts val="0"/>
              </a:spcAft>
              <a:buFont typeface="Verdana"/>
              <a:buChar char="›"/>
              <a:defRPr/>
            </a:pPr>
            <a:endParaRPr lang="en-US" dirty="0"/>
          </a:p>
        </p:txBody>
      </p:sp>
      <p:sp>
        <p:nvSpPr>
          <p:cNvPr id="4" name="Content Placeholder 3"/>
          <p:cNvSpPr>
            <a:spLocks noGrp="1"/>
          </p:cNvSpPr>
          <p:nvPr>
            <p:ph sz="half" idx="2"/>
          </p:nvPr>
        </p:nvSpPr>
        <p:spPr>
          <a:xfrm>
            <a:off x="4495800" y="1066800"/>
            <a:ext cx="4419600" cy="5334000"/>
          </a:xfrm>
        </p:spPr>
        <p:txBody>
          <a:bodyPr>
            <a:normAutofit fontScale="92500" lnSpcReduction="10000"/>
          </a:bodyPr>
          <a:lstStyle/>
          <a:p>
            <a:pPr marL="448056" indent="-384048" fontAlgn="auto">
              <a:spcAft>
                <a:spcPts val="0"/>
              </a:spcAft>
              <a:buFont typeface="Wingdings 2"/>
              <a:buChar char=""/>
              <a:defRPr/>
            </a:pPr>
            <a:r>
              <a:rPr lang="en-US" b="1" dirty="0" smtClean="0">
                <a:solidFill>
                  <a:schemeClr val="tx2">
                    <a:lumMod val="10000"/>
                  </a:schemeClr>
                </a:solidFill>
              </a:rPr>
              <a:t>Barriers to Improvement</a:t>
            </a:r>
          </a:p>
          <a:p>
            <a:pPr marL="822960" lvl="1" fontAlgn="auto">
              <a:spcAft>
                <a:spcPts val="0"/>
              </a:spcAft>
              <a:buFont typeface="Verdana"/>
              <a:buChar char="›"/>
              <a:defRPr/>
            </a:pPr>
            <a:r>
              <a:rPr lang="en-US" b="1" dirty="0" smtClean="0">
                <a:solidFill>
                  <a:schemeClr val="tx2">
                    <a:lumMod val="10000"/>
                  </a:schemeClr>
                </a:solidFill>
              </a:rPr>
              <a:t>Health</a:t>
            </a:r>
          </a:p>
          <a:p>
            <a:pPr marL="1106424" lvl="2" fontAlgn="auto">
              <a:spcAft>
                <a:spcPts val="0"/>
              </a:spcAft>
              <a:buFont typeface="Wingdings 2"/>
              <a:buChar char=""/>
              <a:defRPr/>
            </a:pPr>
            <a:r>
              <a:rPr lang="en-US" b="1" dirty="0" smtClean="0">
                <a:solidFill>
                  <a:schemeClr val="tx2">
                    <a:lumMod val="10000"/>
                  </a:schemeClr>
                </a:solidFill>
              </a:rPr>
              <a:t>Mental</a:t>
            </a:r>
          </a:p>
          <a:p>
            <a:pPr marL="1106424" lvl="2" fontAlgn="auto">
              <a:spcAft>
                <a:spcPts val="0"/>
              </a:spcAft>
              <a:buFont typeface="Wingdings 2"/>
              <a:buChar char=""/>
              <a:defRPr/>
            </a:pPr>
            <a:r>
              <a:rPr lang="en-US" b="1" dirty="0" smtClean="0">
                <a:solidFill>
                  <a:schemeClr val="tx2">
                    <a:lumMod val="10000"/>
                  </a:schemeClr>
                </a:solidFill>
              </a:rPr>
              <a:t>Physical</a:t>
            </a:r>
          </a:p>
          <a:p>
            <a:pPr marL="822960" lvl="1" fontAlgn="auto">
              <a:spcAft>
                <a:spcPts val="0"/>
              </a:spcAft>
              <a:buFont typeface="Verdana"/>
              <a:buChar char="›"/>
              <a:defRPr/>
            </a:pPr>
            <a:r>
              <a:rPr lang="en-US" b="1" dirty="0" smtClean="0">
                <a:solidFill>
                  <a:schemeClr val="tx2">
                    <a:lumMod val="10000"/>
                  </a:schemeClr>
                </a:solidFill>
              </a:rPr>
              <a:t>Money Management</a:t>
            </a:r>
          </a:p>
          <a:p>
            <a:pPr marL="822960" lvl="1" fontAlgn="auto">
              <a:spcAft>
                <a:spcPts val="0"/>
              </a:spcAft>
              <a:buFont typeface="Verdana"/>
              <a:buChar char="›"/>
              <a:defRPr/>
            </a:pPr>
            <a:r>
              <a:rPr lang="en-US" b="1" dirty="0" smtClean="0">
                <a:solidFill>
                  <a:schemeClr val="tx2">
                    <a:lumMod val="10000"/>
                  </a:schemeClr>
                </a:solidFill>
              </a:rPr>
              <a:t>Transportation</a:t>
            </a:r>
          </a:p>
          <a:p>
            <a:pPr marL="822960" lvl="1" fontAlgn="auto">
              <a:spcAft>
                <a:spcPts val="0"/>
              </a:spcAft>
              <a:buFont typeface="Verdana"/>
              <a:buChar char="›"/>
              <a:defRPr/>
            </a:pPr>
            <a:r>
              <a:rPr lang="en-US" b="1" dirty="0" smtClean="0">
                <a:solidFill>
                  <a:schemeClr val="tx2">
                    <a:lumMod val="10000"/>
                  </a:schemeClr>
                </a:solidFill>
              </a:rPr>
              <a:t>50% “Very/Mostly Satisfied” with Life</a:t>
            </a:r>
          </a:p>
          <a:p>
            <a:pPr marL="1106424" lvl="2" fontAlgn="auto">
              <a:spcAft>
                <a:spcPts val="0"/>
              </a:spcAft>
              <a:buFont typeface="Wingdings 2"/>
              <a:buChar char=""/>
              <a:defRPr/>
            </a:pPr>
            <a:r>
              <a:rPr lang="en-US" b="1" dirty="0" smtClean="0">
                <a:solidFill>
                  <a:schemeClr val="tx2">
                    <a:lumMod val="10000"/>
                  </a:schemeClr>
                </a:solidFill>
              </a:rPr>
              <a:t>Don’t want to change</a:t>
            </a:r>
          </a:p>
          <a:p>
            <a:pPr marL="1106424" lvl="2" fontAlgn="auto">
              <a:spcAft>
                <a:spcPts val="0"/>
              </a:spcAft>
              <a:buFont typeface="Wingdings 2"/>
              <a:buChar char=""/>
              <a:defRPr/>
            </a:pPr>
            <a:r>
              <a:rPr lang="en-US" b="1" dirty="0" smtClean="0">
                <a:solidFill>
                  <a:schemeClr val="tx2">
                    <a:lumMod val="10000"/>
                  </a:schemeClr>
                </a:solidFill>
              </a:rPr>
              <a:t>Don’t know how to change</a:t>
            </a:r>
          </a:p>
          <a:p>
            <a:pPr marL="822960" lvl="1" fontAlgn="auto">
              <a:spcAft>
                <a:spcPts val="0"/>
              </a:spcAft>
              <a:buFont typeface="Verdana"/>
              <a:buChar char="›"/>
              <a:defRPr/>
            </a:pPr>
            <a:r>
              <a:rPr lang="en-US" b="1" dirty="0" smtClean="0">
                <a:solidFill>
                  <a:schemeClr val="tx2">
                    <a:lumMod val="10000"/>
                  </a:schemeClr>
                </a:solidFill>
              </a:rPr>
              <a:t>Public perception</a:t>
            </a:r>
          </a:p>
          <a:p>
            <a:pPr marL="1106424" lvl="2" fontAlgn="auto">
              <a:spcAft>
                <a:spcPts val="0"/>
              </a:spcAft>
              <a:buFont typeface="Wingdings 2"/>
              <a:buChar char=""/>
              <a:defRPr/>
            </a:pPr>
            <a:r>
              <a:rPr lang="en-US" b="1" dirty="0" smtClean="0">
                <a:solidFill>
                  <a:schemeClr val="tx2">
                    <a:lumMod val="10000"/>
                  </a:schemeClr>
                </a:solidFill>
              </a:rPr>
              <a:t>Poverty is a material problem</a:t>
            </a:r>
          </a:p>
          <a:p>
            <a:pPr marL="1106424" lvl="2" fontAlgn="auto">
              <a:spcAft>
                <a:spcPts val="0"/>
              </a:spcAft>
              <a:buFont typeface="Wingdings 2"/>
              <a:buChar char=""/>
              <a:defRPr/>
            </a:pPr>
            <a:r>
              <a:rPr lang="en-US" b="1" dirty="0" smtClean="0">
                <a:solidFill>
                  <a:schemeClr val="tx2">
                    <a:lumMod val="10000"/>
                  </a:schemeClr>
                </a:solidFill>
              </a:rPr>
              <a:t>“Relief” is the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1000"/>
                                        <p:tgtEl>
                                          <p:spTgt spid="3">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1000"/>
                                        <p:tgtEl>
                                          <p:spTgt spid="3">
                                            <p:txEl>
                                              <p:pRg st="4" end="4"/>
                                            </p:txEl>
                                          </p:spTgt>
                                        </p:tgtEl>
                                      </p:cBhvr>
                                    </p:animEffect>
                                  </p:childTnLst>
                                </p:cTn>
                              </p:par>
                            </p:childTnLst>
                          </p:cTn>
                        </p:par>
                        <p:par>
                          <p:cTn id="25" fill="hold">
                            <p:stCondLst>
                              <p:cond delay="1500"/>
                            </p:stCondLst>
                            <p:childTnLst>
                              <p:par>
                                <p:cTn id="26" presetID="3" presetClass="entr" presetSubtype="1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1000"/>
                                        <p:tgtEl>
                                          <p:spTgt spid="3">
                                            <p:txEl>
                                              <p:pRg st="5" end="5"/>
                                            </p:txEl>
                                          </p:spTgt>
                                        </p:tgtEl>
                                      </p:cBhvr>
                                    </p:animEffect>
                                  </p:childTnLst>
                                </p:cTn>
                              </p:par>
                            </p:childTnLst>
                          </p:cTn>
                        </p:par>
                        <p:par>
                          <p:cTn id="29" fill="hold">
                            <p:stCondLst>
                              <p:cond delay="2500"/>
                            </p:stCondLst>
                            <p:childTnLst>
                              <p:par>
                                <p:cTn id="30" presetID="3" presetClass="entr" presetSubtype="1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1000"/>
                                        <p:tgtEl>
                                          <p:spTgt spid="3">
                                            <p:txEl>
                                              <p:pRg st="6" end="6"/>
                                            </p:txEl>
                                          </p:spTgt>
                                        </p:tgtEl>
                                      </p:cBhvr>
                                    </p:animEffect>
                                  </p:childTnLst>
                                </p:cTn>
                              </p:par>
                            </p:childTnLst>
                          </p:cTn>
                        </p:par>
                        <p:par>
                          <p:cTn id="33" fill="hold">
                            <p:stCondLst>
                              <p:cond delay="3500"/>
                            </p:stCondLst>
                            <p:childTnLst>
                              <p:par>
                                <p:cTn id="34" presetID="3" presetClass="entr" presetSubtype="1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1000"/>
                                        <p:tgtEl>
                                          <p:spTgt spid="3">
                                            <p:txEl>
                                              <p:pRg st="7" end="7"/>
                                            </p:txEl>
                                          </p:spTgt>
                                        </p:tgtEl>
                                      </p:cBhvr>
                                    </p:animEffect>
                                  </p:childTnLst>
                                </p:cTn>
                              </p:par>
                            </p:childTnLst>
                          </p:cTn>
                        </p:par>
                        <p:par>
                          <p:cTn id="37" fill="hold">
                            <p:stCondLst>
                              <p:cond delay="4500"/>
                            </p:stCondLst>
                            <p:childTnLst>
                              <p:par>
                                <p:cTn id="38" presetID="3" presetClass="entr" presetSubtype="1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linds(horizontal)">
                                      <p:cBhvr>
                                        <p:cTn id="40" dur="10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blinds(horizontal)">
                                      <p:cBhvr>
                                        <p:cTn id="45" dur="500"/>
                                        <p:tgtEl>
                                          <p:spTgt spid="3">
                                            <p:txEl>
                                              <p:pRg st="9" end="9"/>
                                            </p:txEl>
                                          </p:spTgt>
                                        </p:tgtEl>
                                      </p:cBhvr>
                                    </p:animEffect>
                                  </p:childTnLst>
                                </p:cTn>
                              </p:par>
                            </p:childTnLst>
                          </p:cTn>
                        </p:par>
                        <p:par>
                          <p:cTn id="46" fill="hold">
                            <p:stCondLst>
                              <p:cond delay="500"/>
                            </p:stCondLst>
                            <p:childTnLst>
                              <p:par>
                                <p:cTn id="47" presetID="3" presetClass="entr" presetSubtype="10" fill="hold"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blinds(horizontal)">
                                      <p:cBhvr>
                                        <p:cTn id="49" dur="1000"/>
                                        <p:tgtEl>
                                          <p:spTgt spid="3">
                                            <p:txEl>
                                              <p:pRg st="10" end="10"/>
                                            </p:txEl>
                                          </p:spTgt>
                                        </p:tgtEl>
                                      </p:cBhvr>
                                    </p:animEffect>
                                  </p:childTnLst>
                                </p:cTn>
                              </p:par>
                            </p:childTnLst>
                          </p:cTn>
                        </p:par>
                        <p:par>
                          <p:cTn id="50" fill="hold">
                            <p:stCondLst>
                              <p:cond delay="1500"/>
                            </p:stCondLst>
                            <p:childTnLst>
                              <p:par>
                                <p:cTn id="51" presetID="3" presetClass="entr" presetSubtype="10" fill="hold"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blinds(horizontal)">
                                      <p:cBhvr>
                                        <p:cTn id="53" dur="1000"/>
                                        <p:tgtEl>
                                          <p:spTgt spid="3">
                                            <p:txEl>
                                              <p:pRg st="11" end="11"/>
                                            </p:txEl>
                                          </p:spTgt>
                                        </p:tgtEl>
                                      </p:cBhvr>
                                    </p:animEffect>
                                  </p:childTnLst>
                                </p:cTn>
                              </p:par>
                            </p:childTnLst>
                          </p:cTn>
                        </p:par>
                        <p:par>
                          <p:cTn id="54" fill="hold">
                            <p:stCondLst>
                              <p:cond delay="2500"/>
                            </p:stCondLst>
                            <p:childTnLst>
                              <p:par>
                                <p:cTn id="55" presetID="3" presetClass="entr" presetSubtype="10" fill="hold" nodeType="after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blinds(horizontal)">
                                      <p:cBhvr>
                                        <p:cTn id="57" dur="10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
                                            <p:txEl>
                                              <p:pRg st="0" end="0"/>
                                            </p:txEl>
                                          </p:spTgt>
                                        </p:tgtEl>
                                        <p:attrNameLst>
                                          <p:attrName>style.visibility</p:attrName>
                                        </p:attrNameLst>
                                      </p:cBhvr>
                                      <p:to>
                                        <p:strVal val="visible"/>
                                      </p:to>
                                    </p:set>
                                    <p:animEffect transition="in" filter="blinds(horizontal)">
                                      <p:cBhvr>
                                        <p:cTn id="62" dur="500"/>
                                        <p:tgtEl>
                                          <p:spTgt spid="4">
                                            <p:txEl>
                                              <p:pRg st="0" end="0"/>
                                            </p:txEl>
                                          </p:spTgt>
                                        </p:tgtEl>
                                      </p:cBhvr>
                                    </p:animEffect>
                                  </p:childTnLst>
                                </p:cTn>
                              </p:par>
                            </p:childTnLst>
                          </p:cTn>
                        </p:par>
                        <p:par>
                          <p:cTn id="63" fill="hold">
                            <p:stCondLst>
                              <p:cond delay="500"/>
                            </p:stCondLst>
                            <p:childTnLst>
                              <p:par>
                                <p:cTn id="64" presetID="3" presetClass="entr" presetSubtype="10" fill="hold" nodeType="afterEffect">
                                  <p:stCondLst>
                                    <p:cond delay="0"/>
                                  </p:stCondLst>
                                  <p:childTnLst>
                                    <p:set>
                                      <p:cBhvr>
                                        <p:cTn id="65" dur="1" fill="hold">
                                          <p:stCondLst>
                                            <p:cond delay="0"/>
                                          </p:stCondLst>
                                        </p:cTn>
                                        <p:tgtEl>
                                          <p:spTgt spid="4">
                                            <p:txEl>
                                              <p:pRg st="1" end="1"/>
                                            </p:txEl>
                                          </p:spTgt>
                                        </p:tgtEl>
                                        <p:attrNameLst>
                                          <p:attrName>style.visibility</p:attrName>
                                        </p:attrNameLst>
                                      </p:cBhvr>
                                      <p:to>
                                        <p:strVal val="visible"/>
                                      </p:to>
                                    </p:set>
                                    <p:animEffect transition="in" filter="blinds(horizontal)">
                                      <p:cBhvr>
                                        <p:cTn id="66" dur="1000"/>
                                        <p:tgtEl>
                                          <p:spTgt spid="4">
                                            <p:txEl>
                                              <p:pRg st="1" end="1"/>
                                            </p:txEl>
                                          </p:spTgt>
                                        </p:tgtEl>
                                      </p:cBhvr>
                                    </p:animEffect>
                                  </p:childTnLst>
                                </p:cTn>
                              </p:par>
                            </p:childTnLst>
                          </p:cTn>
                        </p:par>
                        <p:par>
                          <p:cTn id="67" fill="hold">
                            <p:stCondLst>
                              <p:cond delay="1500"/>
                            </p:stCondLst>
                            <p:childTnLst>
                              <p:par>
                                <p:cTn id="68" presetID="3" presetClass="entr" presetSubtype="10" fill="hold" nodeType="after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Effect transition="in" filter="blinds(horizontal)">
                                      <p:cBhvr>
                                        <p:cTn id="70" dur="1000"/>
                                        <p:tgtEl>
                                          <p:spTgt spid="4">
                                            <p:txEl>
                                              <p:pRg st="2" end="2"/>
                                            </p:txEl>
                                          </p:spTgt>
                                        </p:tgtEl>
                                      </p:cBhvr>
                                    </p:animEffect>
                                  </p:childTnLst>
                                </p:cTn>
                              </p:par>
                            </p:childTnLst>
                          </p:cTn>
                        </p:par>
                        <p:par>
                          <p:cTn id="71" fill="hold">
                            <p:stCondLst>
                              <p:cond delay="2500"/>
                            </p:stCondLst>
                            <p:childTnLst>
                              <p:par>
                                <p:cTn id="72" presetID="3" presetClass="entr" presetSubtype="10" fill="hold" nodeType="after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Effect transition="in" filter="blinds(horizontal)">
                                      <p:cBhvr>
                                        <p:cTn id="74" dur="1000"/>
                                        <p:tgtEl>
                                          <p:spTgt spid="4">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blinds(horizontal)">
                                      <p:cBhvr>
                                        <p:cTn id="79" dur="500"/>
                                        <p:tgtEl>
                                          <p:spTgt spid="4">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4">
                                            <p:txEl>
                                              <p:pRg st="5" end="5"/>
                                            </p:txEl>
                                          </p:spTgt>
                                        </p:tgtEl>
                                        <p:attrNameLst>
                                          <p:attrName>style.visibility</p:attrName>
                                        </p:attrNameLst>
                                      </p:cBhvr>
                                      <p:to>
                                        <p:strVal val="visible"/>
                                      </p:to>
                                    </p:set>
                                    <p:animEffect transition="in" filter="blinds(horizontal)">
                                      <p:cBhvr>
                                        <p:cTn id="84" dur="500"/>
                                        <p:tgtEl>
                                          <p:spTgt spid="4">
                                            <p:txEl>
                                              <p:pRg st="5" end="5"/>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4">
                                            <p:txEl>
                                              <p:pRg st="6" end="6"/>
                                            </p:txEl>
                                          </p:spTgt>
                                        </p:tgtEl>
                                        <p:attrNameLst>
                                          <p:attrName>style.visibility</p:attrName>
                                        </p:attrNameLst>
                                      </p:cBhvr>
                                      <p:to>
                                        <p:strVal val="visible"/>
                                      </p:to>
                                    </p:set>
                                    <p:animEffect transition="in" filter="blinds(horizontal)">
                                      <p:cBhvr>
                                        <p:cTn id="89" dur="500"/>
                                        <p:tgtEl>
                                          <p:spTgt spid="4">
                                            <p:txEl>
                                              <p:pRg st="6" end="6"/>
                                            </p:txEl>
                                          </p:spTgt>
                                        </p:tgtEl>
                                      </p:cBhvr>
                                    </p:animEffect>
                                  </p:childTnLst>
                                </p:cTn>
                              </p:par>
                            </p:childTnLst>
                          </p:cTn>
                        </p:par>
                        <p:par>
                          <p:cTn id="90" fill="hold">
                            <p:stCondLst>
                              <p:cond delay="500"/>
                            </p:stCondLst>
                            <p:childTnLst>
                              <p:par>
                                <p:cTn id="91" presetID="3" presetClass="entr" presetSubtype="10" fill="hold" nodeType="afterEffect">
                                  <p:stCondLst>
                                    <p:cond delay="0"/>
                                  </p:stCondLst>
                                  <p:childTnLst>
                                    <p:set>
                                      <p:cBhvr>
                                        <p:cTn id="92" dur="1" fill="hold">
                                          <p:stCondLst>
                                            <p:cond delay="0"/>
                                          </p:stCondLst>
                                        </p:cTn>
                                        <p:tgtEl>
                                          <p:spTgt spid="4">
                                            <p:txEl>
                                              <p:pRg st="7" end="7"/>
                                            </p:txEl>
                                          </p:spTgt>
                                        </p:tgtEl>
                                        <p:attrNameLst>
                                          <p:attrName>style.visibility</p:attrName>
                                        </p:attrNameLst>
                                      </p:cBhvr>
                                      <p:to>
                                        <p:strVal val="visible"/>
                                      </p:to>
                                    </p:set>
                                    <p:animEffect transition="in" filter="blinds(horizontal)">
                                      <p:cBhvr>
                                        <p:cTn id="93" dur="1000"/>
                                        <p:tgtEl>
                                          <p:spTgt spid="4">
                                            <p:txEl>
                                              <p:pRg st="7" end="7"/>
                                            </p:txEl>
                                          </p:spTgt>
                                        </p:tgtEl>
                                      </p:cBhvr>
                                    </p:animEffect>
                                  </p:childTnLst>
                                </p:cTn>
                              </p:par>
                            </p:childTnLst>
                          </p:cTn>
                        </p:par>
                        <p:par>
                          <p:cTn id="94" fill="hold">
                            <p:stCondLst>
                              <p:cond delay="1500"/>
                            </p:stCondLst>
                            <p:childTnLst>
                              <p:par>
                                <p:cTn id="95" presetID="3" presetClass="entr" presetSubtype="10" fill="hold" nodeType="afterEffect">
                                  <p:stCondLst>
                                    <p:cond delay="0"/>
                                  </p:stCondLst>
                                  <p:childTnLst>
                                    <p:set>
                                      <p:cBhvr>
                                        <p:cTn id="96" dur="1" fill="hold">
                                          <p:stCondLst>
                                            <p:cond delay="0"/>
                                          </p:stCondLst>
                                        </p:cTn>
                                        <p:tgtEl>
                                          <p:spTgt spid="4">
                                            <p:txEl>
                                              <p:pRg st="8" end="8"/>
                                            </p:txEl>
                                          </p:spTgt>
                                        </p:tgtEl>
                                        <p:attrNameLst>
                                          <p:attrName>style.visibility</p:attrName>
                                        </p:attrNameLst>
                                      </p:cBhvr>
                                      <p:to>
                                        <p:strVal val="visible"/>
                                      </p:to>
                                    </p:set>
                                    <p:animEffect transition="in" filter="blinds(horizontal)">
                                      <p:cBhvr>
                                        <p:cTn id="97" dur="1000"/>
                                        <p:tgtEl>
                                          <p:spTgt spid="4">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4">
                                            <p:txEl>
                                              <p:pRg st="9" end="9"/>
                                            </p:txEl>
                                          </p:spTgt>
                                        </p:tgtEl>
                                        <p:attrNameLst>
                                          <p:attrName>style.visibility</p:attrName>
                                        </p:attrNameLst>
                                      </p:cBhvr>
                                      <p:to>
                                        <p:strVal val="visible"/>
                                      </p:to>
                                    </p:set>
                                    <p:animEffect transition="in" filter="blinds(horizontal)">
                                      <p:cBhvr>
                                        <p:cTn id="102" dur="500"/>
                                        <p:tgtEl>
                                          <p:spTgt spid="4">
                                            <p:txEl>
                                              <p:pRg st="9" end="9"/>
                                            </p:txEl>
                                          </p:spTgt>
                                        </p:tgtEl>
                                      </p:cBhvr>
                                    </p:animEffect>
                                  </p:childTnLst>
                                </p:cTn>
                              </p:par>
                            </p:childTnLst>
                          </p:cTn>
                        </p:par>
                        <p:par>
                          <p:cTn id="103" fill="hold">
                            <p:stCondLst>
                              <p:cond delay="500"/>
                            </p:stCondLst>
                            <p:childTnLst>
                              <p:par>
                                <p:cTn id="104" presetID="3" presetClass="entr" presetSubtype="10" fill="hold" nodeType="afterEffect">
                                  <p:stCondLst>
                                    <p:cond delay="0"/>
                                  </p:stCondLst>
                                  <p:childTnLst>
                                    <p:set>
                                      <p:cBhvr>
                                        <p:cTn id="105" dur="1" fill="hold">
                                          <p:stCondLst>
                                            <p:cond delay="0"/>
                                          </p:stCondLst>
                                        </p:cTn>
                                        <p:tgtEl>
                                          <p:spTgt spid="4">
                                            <p:txEl>
                                              <p:pRg st="10" end="10"/>
                                            </p:txEl>
                                          </p:spTgt>
                                        </p:tgtEl>
                                        <p:attrNameLst>
                                          <p:attrName>style.visibility</p:attrName>
                                        </p:attrNameLst>
                                      </p:cBhvr>
                                      <p:to>
                                        <p:strVal val="visible"/>
                                      </p:to>
                                    </p:set>
                                    <p:animEffect transition="in" filter="blinds(horizontal)">
                                      <p:cBhvr>
                                        <p:cTn id="106" dur="1000"/>
                                        <p:tgtEl>
                                          <p:spTgt spid="4">
                                            <p:txEl>
                                              <p:pRg st="10" end="10"/>
                                            </p:txEl>
                                          </p:spTgt>
                                        </p:tgtEl>
                                      </p:cBhvr>
                                    </p:animEffect>
                                  </p:childTnLst>
                                </p:cTn>
                              </p:par>
                            </p:childTnLst>
                          </p:cTn>
                        </p:par>
                        <p:par>
                          <p:cTn id="107" fill="hold">
                            <p:stCondLst>
                              <p:cond delay="1500"/>
                            </p:stCondLst>
                            <p:childTnLst>
                              <p:par>
                                <p:cTn id="108" presetID="3" presetClass="entr" presetSubtype="10" fill="hold" nodeType="afterEffect">
                                  <p:stCondLst>
                                    <p:cond delay="0"/>
                                  </p:stCondLst>
                                  <p:childTnLst>
                                    <p:set>
                                      <p:cBhvr>
                                        <p:cTn id="109" dur="1" fill="hold">
                                          <p:stCondLst>
                                            <p:cond delay="0"/>
                                          </p:stCondLst>
                                        </p:cTn>
                                        <p:tgtEl>
                                          <p:spTgt spid="4">
                                            <p:txEl>
                                              <p:pRg st="11" end="11"/>
                                            </p:txEl>
                                          </p:spTgt>
                                        </p:tgtEl>
                                        <p:attrNameLst>
                                          <p:attrName>style.visibility</p:attrName>
                                        </p:attrNameLst>
                                      </p:cBhvr>
                                      <p:to>
                                        <p:strVal val="visible"/>
                                      </p:to>
                                    </p:set>
                                    <p:animEffect transition="in" filter="blinds(horizontal)">
                                      <p:cBhvr>
                                        <p:cTn id="110"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marL="484632" indent="0" algn="ctr" fontAlgn="auto">
              <a:spcAft>
                <a:spcPts val="0"/>
              </a:spcAft>
              <a:defRPr/>
            </a:pPr>
            <a:r>
              <a:rPr lang="en-US" b="1" dirty="0" smtClean="0">
                <a:solidFill>
                  <a:schemeClr val="accent1">
                    <a:tint val="83000"/>
                    <a:satMod val="150000"/>
                  </a:schemeClr>
                </a:solidFill>
              </a:rPr>
              <a:t>County of Residence</a:t>
            </a:r>
            <a:endParaRPr lang="en-US" b="1" dirty="0">
              <a:solidFill>
                <a:schemeClr val="accent1">
                  <a:tint val="83000"/>
                  <a:satMod val="150000"/>
                </a:schemeClr>
              </a:solidFill>
            </a:endParaRPr>
          </a:p>
        </p:txBody>
      </p:sp>
      <p:graphicFrame>
        <p:nvGraphicFramePr>
          <p:cNvPr id="18434" name="Chart 2"/>
          <p:cNvGraphicFramePr>
            <a:graphicFrameLocks/>
          </p:cNvGraphicFramePr>
          <p:nvPr/>
        </p:nvGraphicFramePr>
        <p:xfrm>
          <a:off x="457200" y="2057400"/>
          <a:ext cx="8077200" cy="4191000"/>
        </p:xfrm>
        <a:graphic>
          <a:graphicData uri="http://schemas.openxmlformats.org/presentationml/2006/ole">
            <p:oleObj spid="_x0000_s18434" r:id="rId4" imgW="8077900" imgH="4188315" progId="Excel.Chart.8">
              <p:embed/>
            </p:oleObj>
          </a:graphicData>
        </a:graphic>
      </p:graphicFrame>
      <p:sp>
        <p:nvSpPr>
          <p:cNvPr id="4" name="TextBox 3"/>
          <p:cNvSpPr txBox="1"/>
          <p:nvPr/>
        </p:nvSpPr>
        <p:spPr>
          <a:xfrm>
            <a:off x="3200400" y="4800600"/>
            <a:ext cx="1905000" cy="381000"/>
          </a:xfrm>
          <a:prstGeom prst="rect">
            <a:avLst/>
          </a:prstGeom>
          <a:noFill/>
        </p:spPr>
        <p:txBody>
          <a:bodyPr>
            <a:spAutoFit/>
          </a:bodyPr>
          <a:lstStyle/>
          <a:p>
            <a:pPr fontAlgn="auto">
              <a:spcBef>
                <a:spcPts val="0"/>
              </a:spcBef>
              <a:spcAft>
                <a:spcPts val="0"/>
              </a:spcAft>
              <a:defRPr/>
            </a:pPr>
            <a:r>
              <a:rPr lang="en-US" b="1" dirty="0">
                <a:solidFill>
                  <a:schemeClr val="tx2">
                    <a:lumMod val="10000"/>
                  </a:schemeClr>
                </a:solidFill>
                <a:latin typeface="+mn-lt"/>
              </a:rPr>
              <a:t>69%</a:t>
            </a:r>
            <a:endParaRPr lang="en-US" b="1" dirty="0">
              <a:solidFill>
                <a:schemeClr val="tx2">
                  <a:lumMod val="10000"/>
                </a:schemeClr>
              </a:solidFill>
              <a:latin typeface="+mn-lt"/>
            </a:endParaRPr>
          </a:p>
        </p:txBody>
      </p:sp>
      <p:sp>
        <p:nvSpPr>
          <p:cNvPr id="5" name="TextBox 4"/>
          <p:cNvSpPr txBox="1"/>
          <p:nvPr/>
        </p:nvSpPr>
        <p:spPr>
          <a:xfrm>
            <a:off x="2362200" y="3657600"/>
            <a:ext cx="914400" cy="381000"/>
          </a:xfrm>
          <a:prstGeom prst="rect">
            <a:avLst/>
          </a:prstGeom>
          <a:noFill/>
        </p:spPr>
        <p:txBody>
          <a:bodyPr>
            <a:spAutoFit/>
          </a:bodyPr>
          <a:lstStyle/>
          <a:p>
            <a:pPr fontAlgn="auto">
              <a:spcBef>
                <a:spcPts val="0"/>
              </a:spcBef>
              <a:spcAft>
                <a:spcPts val="0"/>
              </a:spcAft>
              <a:defRPr/>
            </a:pPr>
            <a:r>
              <a:rPr lang="en-US" b="1" dirty="0">
                <a:solidFill>
                  <a:schemeClr val="tx2">
                    <a:lumMod val="10000"/>
                  </a:schemeClr>
                </a:solidFill>
                <a:latin typeface="+mn-lt"/>
              </a:rPr>
              <a:t>26 %</a:t>
            </a:r>
            <a:endParaRPr lang="en-US" b="1" dirty="0">
              <a:solidFill>
                <a:schemeClr val="tx2">
                  <a:lumMod val="10000"/>
                </a:schemeClr>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7494"/>
            <a:ext cx="8229600" cy="1104106"/>
          </a:xfrm>
        </p:spPr>
        <p:txBody>
          <a:bodyPr/>
          <a:lstStyle/>
          <a:p>
            <a:pPr marL="484632" indent="0" algn="ctr" fontAlgn="auto">
              <a:spcAft>
                <a:spcPts val="0"/>
              </a:spcAft>
              <a:defRPr/>
            </a:pPr>
            <a:r>
              <a:rPr lang="en-US" b="1" dirty="0" smtClean="0">
                <a:solidFill>
                  <a:schemeClr val="accent1">
                    <a:tint val="83000"/>
                    <a:satMod val="150000"/>
                  </a:schemeClr>
                </a:solidFill>
              </a:rPr>
              <a:t>Be Part of the Solution</a:t>
            </a:r>
            <a:endParaRPr lang="en-US" b="1" dirty="0">
              <a:solidFill>
                <a:schemeClr val="accent1">
                  <a:tint val="83000"/>
                  <a:satMod val="150000"/>
                </a:schemeClr>
              </a:solidFill>
            </a:endParaRPr>
          </a:p>
        </p:txBody>
      </p:sp>
      <p:sp>
        <p:nvSpPr>
          <p:cNvPr id="6" name="Content Placeholder 5"/>
          <p:cNvSpPr>
            <a:spLocks noGrp="1"/>
          </p:cNvSpPr>
          <p:nvPr>
            <p:ph idx="1"/>
          </p:nvPr>
        </p:nvSpPr>
        <p:spPr>
          <a:xfrm>
            <a:off x="457200" y="1752600"/>
            <a:ext cx="8229600" cy="4800600"/>
          </a:xfrm>
        </p:spPr>
        <p:txBody>
          <a:bodyPr>
            <a:normAutofit fontScale="92500" lnSpcReduction="10000"/>
          </a:bodyPr>
          <a:lstStyle/>
          <a:p>
            <a:pPr marL="448056" indent="-384048" fontAlgn="auto">
              <a:spcAft>
                <a:spcPts val="0"/>
              </a:spcAft>
              <a:buFont typeface="Wingdings 2"/>
              <a:buChar char=""/>
              <a:defRPr/>
            </a:pPr>
            <a:r>
              <a:rPr lang="en-US" b="1" dirty="0" smtClean="0">
                <a:solidFill>
                  <a:schemeClr val="tx2">
                    <a:lumMod val="10000"/>
                  </a:schemeClr>
                </a:solidFill>
              </a:rPr>
              <a:t>Become a “Navigator”</a:t>
            </a:r>
          </a:p>
          <a:p>
            <a:pPr marL="822960" lvl="1" fontAlgn="auto">
              <a:spcAft>
                <a:spcPts val="0"/>
              </a:spcAft>
              <a:buFont typeface="Verdana"/>
              <a:buChar char="›"/>
              <a:defRPr/>
            </a:pPr>
            <a:r>
              <a:rPr lang="en-US" b="1" dirty="0" smtClean="0">
                <a:solidFill>
                  <a:schemeClr val="tx2">
                    <a:lumMod val="10000"/>
                  </a:schemeClr>
                </a:solidFill>
              </a:rPr>
              <a:t>“Getting out of poverty” requires</a:t>
            </a:r>
          </a:p>
          <a:p>
            <a:pPr marL="1106424" lvl="2" fontAlgn="auto">
              <a:spcAft>
                <a:spcPts val="0"/>
              </a:spcAft>
              <a:buFont typeface="Wingdings 2"/>
              <a:buChar char=""/>
              <a:defRPr/>
            </a:pPr>
            <a:r>
              <a:rPr lang="en-US" b="1" dirty="0" smtClean="0">
                <a:solidFill>
                  <a:schemeClr val="tx2">
                    <a:lumMod val="10000"/>
                  </a:schemeClr>
                </a:solidFill>
              </a:rPr>
              <a:t>New information</a:t>
            </a:r>
          </a:p>
          <a:p>
            <a:pPr marL="1106424" lvl="2" fontAlgn="auto">
              <a:spcAft>
                <a:spcPts val="0"/>
              </a:spcAft>
              <a:buFont typeface="Wingdings 2"/>
              <a:buChar char=""/>
              <a:defRPr/>
            </a:pPr>
            <a:r>
              <a:rPr lang="en-US" b="1" dirty="0" smtClean="0">
                <a:solidFill>
                  <a:schemeClr val="tx2">
                    <a:lumMod val="10000"/>
                  </a:schemeClr>
                </a:solidFill>
              </a:rPr>
              <a:t>New skills</a:t>
            </a:r>
          </a:p>
          <a:p>
            <a:pPr marL="1106424" lvl="2" fontAlgn="auto">
              <a:spcAft>
                <a:spcPts val="0"/>
              </a:spcAft>
              <a:buFont typeface="Wingdings 2"/>
              <a:buChar char=""/>
              <a:defRPr/>
            </a:pPr>
            <a:r>
              <a:rPr lang="en-US" b="1" dirty="0" smtClean="0">
                <a:solidFill>
                  <a:schemeClr val="tx2">
                    <a:lumMod val="10000"/>
                  </a:schemeClr>
                </a:solidFill>
              </a:rPr>
              <a:t>New relationships</a:t>
            </a:r>
          </a:p>
          <a:p>
            <a:pPr marL="822960" lvl="1" fontAlgn="auto">
              <a:spcAft>
                <a:spcPts val="0"/>
              </a:spcAft>
              <a:buFont typeface="Verdana"/>
              <a:buChar char="›"/>
              <a:defRPr/>
            </a:pPr>
            <a:r>
              <a:rPr lang="en-US" b="1" dirty="0" smtClean="0">
                <a:solidFill>
                  <a:schemeClr val="tx2">
                    <a:lumMod val="10000"/>
                  </a:schemeClr>
                </a:solidFill>
              </a:rPr>
              <a:t>Navigator = Information resource </a:t>
            </a:r>
          </a:p>
          <a:p>
            <a:pPr marL="448056" indent="-384048" fontAlgn="auto">
              <a:spcAft>
                <a:spcPts val="0"/>
              </a:spcAft>
              <a:buFont typeface="Wingdings 2"/>
              <a:buChar char=""/>
              <a:defRPr/>
            </a:pPr>
            <a:r>
              <a:rPr lang="en-US" b="1" dirty="0" smtClean="0">
                <a:solidFill>
                  <a:schemeClr val="tx2">
                    <a:lumMod val="10000"/>
                  </a:schemeClr>
                </a:solidFill>
              </a:rPr>
              <a:t>Attend upcoming Poverty Simulation</a:t>
            </a:r>
          </a:p>
          <a:p>
            <a:pPr marL="448056" indent="-384048" fontAlgn="auto">
              <a:spcAft>
                <a:spcPts val="0"/>
              </a:spcAft>
              <a:buFont typeface="Wingdings 2"/>
              <a:buChar char=""/>
              <a:defRPr/>
            </a:pPr>
            <a:r>
              <a:rPr lang="en-US" b="1" dirty="0" smtClean="0">
                <a:solidFill>
                  <a:schemeClr val="tx2">
                    <a:lumMod val="10000"/>
                  </a:schemeClr>
                </a:solidFill>
              </a:rPr>
              <a:t>Support local relief efforts</a:t>
            </a:r>
          </a:p>
          <a:p>
            <a:pPr marL="448056" indent="-384048" fontAlgn="auto">
              <a:spcAft>
                <a:spcPts val="0"/>
              </a:spcAft>
              <a:buFont typeface="Wingdings 2"/>
              <a:buChar char=""/>
              <a:defRPr/>
            </a:pPr>
            <a:r>
              <a:rPr lang="en-US" b="1" dirty="0" smtClean="0">
                <a:solidFill>
                  <a:schemeClr val="tx2">
                    <a:lumMod val="10000"/>
                  </a:schemeClr>
                </a:solidFill>
              </a:rPr>
              <a:t>Join Wexford Missaukee Coalition for Poverty Reduction</a:t>
            </a:r>
          </a:p>
          <a:p>
            <a:pPr marL="448056" indent="-384048" algn="ctr" fontAlgn="auto">
              <a:spcAft>
                <a:spcPts val="0"/>
              </a:spcAft>
              <a:buFont typeface="Wingdings 2"/>
              <a:buNone/>
              <a:defRPr/>
            </a:pPr>
            <a:r>
              <a:rPr lang="en-US" b="1" dirty="0" smtClean="0">
                <a:solidFill>
                  <a:schemeClr val="tx2">
                    <a:lumMod val="10000"/>
                  </a:schemeClr>
                </a:solidFill>
              </a:rPr>
              <a:t>Contact Ken </a:t>
            </a:r>
            <a:r>
              <a:rPr lang="en-US" b="1" dirty="0" err="1" smtClean="0">
                <a:solidFill>
                  <a:schemeClr val="tx2">
                    <a:lumMod val="10000"/>
                  </a:schemeClr>
                </a:solidFill>
              </a:rPr>
              <a:t>Nydam</a:t>
            </a:r>
            <a:r>
              <a:rPr lang="en-US" b="1" dirty="0" smtClean="0">
                <a:solidFill>
                  <a:schemeClr val="tx2">
                    <a:lumMod val="10000"/>
                  </a:schemeClr>
                </a:solidFill>
              </a:rPr>
              <a:t> 231-876-3280</a:t>
            </a:r>
            <a:endParaRPr lang="en-US" b="1" dirty="0">
              <a:solidFill>
                <a:schemeClr val="tx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1000"/>
                                        <p:tgtEl>
                                          <p:spTgt spid="6">
                                            <p:txEl>
                                              <p:pRg st="5" end="5"/>
                                            </p:txEl>
                                          </p:spTgt>
                                        </p:tgtEl>
                                      </p:cBhvr>
                                    </p:animEffect>
                                  </p:childTnLst>
                                </p:cTn>
                              </p:par>
                            </p:childTnLst>
                          </p:cTn>
                        </p:par>
                        <p:par>
                          <p:cTn id="33" fill="hold">
                            <p:stCondLst>
                              <p:cond delay="1000"/>
                            </p:stCondLst>
                            <p:childTnLst>
                              <p:par>
                                <p:cTn id="34" presetID="3" presetClass="entr" presetSubtype="10" fill="hold"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blinds(horizontal)">
                                      <p:cBhvr>
                                        <p:cTn id="36" dur="1000"/>
                                        <p:tgtEl>
                                          <p:spTgt spid="6">
                                            <p:txEl>
                                              <p:pRg st="6" end="6"/>
                                            </p:txEl>
                                          </p:spTgt>
                                        </p:tgtEl>
                                      </p:cBhvr>
                                    </p:animEffect>
                                  </p:childTnLst>
                                </p:cTn>
                              </p:par>
                            </p:childTnLst>
                          </p:cTn>
                        </p:par>
                        <p:par>
                          <p:cTn id="37" fill="hold">
                            <p:stCondLst>
                              <p:cond delay="2000"/>
                            </p:stCondLst>
                            <p:childTnLst>
                              <p:par>
                                <p:cTn id="38" presetID="3" presetClass="entr" presetSubtype="10" fill="hold" nodeType="after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blinds(horizontal)">
                                      <p:cBhvr>
                                        <p:cTn id="40" dur="1000"/>
                                        <p:tgtEl>
                                          <p:spTgt spid="6">
                                            <p:txEl>
                                              <p:pRg st="7" end="7"/>
                                            </p:txEl>
                                          </p:spTgt>
                                        </p:tgtEl>
                                      </p:cBhvr>
                                    </p:animEffect>
                                  </p:childTnLst>
                                </p:cTn>
                              </p:par>
                            </p:childTnLst>
                          </p:cTn>
                        </p:par>
                        <p:par>
                          <p:cTn id="41" fill="hold">
                            <p:stCondLst>
                              <p:cond delay="3000"/>
                            </p:stCondLst>
                            <p:childTnLst>
                              <p:par>
                                <p:cTn id="42" presetID="3" presetClass="entr" presetSubtype="10" fill="hold" nodeType="after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blinds(horizontal)">
                                      <p:cBhvr>
                                        <p:cTn id="44" dur="1000"/>
                                        <p:tgtEl>
                                          <p:spTgt spid="6">
                                            <p:txEl>
                                              <p:pRg st="8" end="8"/>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blinds(horizontal)">
                                      <p:cBhvr>
                                        <p:cTn id="4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marL="484632" indent="0" algn="ctr" fontAlgn="auto">
              <a:spcAft>
                <a:spcPts val="0"/>
              </a:spcAft>
              <a:defRPr/>
            </a:pPr>
            <a:r>
              <a:rPr lang="en-US" b="1" dirty="0" smtClean="0">
                <a:solidFill>
                  <a:schemeClr val="accent1">
                    <a:tint val="83000"/>
                    <a:satMod val="150000"/>
                  </a:schemeClr>
                </a:solidFill>
              </a:rPr>
              <a:t>Gender</a:t>
            </a:r>
            <a:endParaRPr lang="en-US" b="1" dirty="0">
              <a:solidFill>
                <a:schemeClr val="accent1">
                  <a:tint val="83000"/>
                  <a:satMod val="150000"/>
                </a:schemeClr>
              </a:solidFill>
            </a:endParaRPr>
          </a:p>
        </p:txBody>
      </p:sp>
      <p:graphicFrame>
        <p:nvGraphicFramePr>
          <p:cNvPr id="20482" name="Chart 2"/>
          <p:cNvGraphicFramePr>
            <a:graphicFrameLocks/>
          </p:cNvGraphicFramePr>
          <p:nvPr/>
        </p:nvGraphicFramePr>
        <p:xfrm>
          <a:off x="1524000" y="1397000"/>
          <a:ext cx="6096000" cy="4064000"/>
        </p:xfrm>
        <a:graphic>
          <a:graphicData uri="http://schemas.openxmlformats.org/presentationml/2006/ole">
            <p:oleObj spid="_x0000_s20482" r:id="rId3" imgW="6096528" imgH="4066384" progId="Excel.Chart.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7494"/>
            <a:ext cx="8229600" cy="1399032"/>
          </a:xfrm>
        </p:spPr>
        <p:txBody>
          <a:bodyPr/>
          <a:lstStyle/>
          <a:p>
            <a:pPr marL="484632" indent="0" algn="ctr" fontAlgn="auto">
              <a:spcAft>
                <a:spcPts val="0"/>
              </a:spcAft>
              <a:defRPr/>
            </a:pPr>
            <a:r>
              <a:rPr lang="en-US" sz="3600" b="1" dirty="0" smtClean="0">
                <a:solidFill>
                  <a:schemeClr val="accent1"/>
                </a:solidFill>
              </a:rPr>
              <a:t>Families with or without Children</a:t>
            </a:r>
            <a:endParaRPr lang="en-US" sz="3600" b="1" dirty="0">
              <a:solidFill>
                <a:schemeClr val="accent1"/>
              </a:solidFill>
            </a:endParaRPr>
          </a:p>
        </p:txBody>
      </p:sp>
      <p:graphicFrame>
        <p:nvGraphicFramePr>
          <p:cNvPr id="21506" name="Chart 3"/>
          <p:cNvGraphicFramePr>
            <a:graphicFrameLocks/>
          </p:cNvGraphicFramePr>
          <p:nvPr/>
        </p:nvGraphicFramePr>
        <p:xfrm>
          <a:off x="1524000" y="2057400"/>
          <a:ext cx="6096000" cy="4064000"/>
        </p:xfrm>
        <a:graphic>
          <a:graphicData uri="http://schemas.openxmlformats.org/presentationml/2006/ole">
            <p:oleObj spid="_x0000_s21506" r:id="rId3" imgW="6096528" imgH="4060288" progId="Excel.Chart.8">
              <p:embed/>
            </p:oleObj>
          </a:graphicData>
        </a:graphic>
      </p:graphicFrame>
      <p:sp>
        <p:nvSpPr>
          <p:cNvPr id="6" name="TextBox 5"/>
          <p:cNvSpPr txBox="1"/>
          <p:nvPr/>
        </p:nvSpPr>
        <p:spPr>
          <a:xfrm>
            <a:off x="3962400" y="3581400"/>
            <a:ext cx="990600" cy="461963"/>
          </a:xfrm>
          <a:prstGeom prst="rect">
            <a:avLst/>
          </a:prstGeom>
          <a:noFill/>
        </p:spPr>
        <p:txBody>
          <a:bodyPr>
            <a:spAutoFit/>
          </a:bodyPr>
          <a:lstStyle/>
          <a:p>
            <a:pPr fontAlgn="auto">
              <a:spcBef>
                <a:spcPts val="0"/>
              </a:spcBef>
              <a:spcAft>
                <a:spcPts val="0"/>
              </a:spcAft>
              <a:defRPr/>
            </a:pPr>
            <a:r>
              <a:rPr lang="en-US" sz="2400" b="1" dirty="0">
                <a:solidFill>
                  <a:schemeClr val="tx2">
                    <a:lumMod val="10000"/>
                  </a:schemeClr>
                </a:solidFill>
                <a:latin typeface="+mn-lt"/>
              </a:rPr>
              <a:t>51%</a:t>
            </a:r>
            <a:endParaRPr lang="en-US" sz="2400" b="1" dirty="0">
              <a:solidFill>
                <a:schemeClr val="tx2">
                  <a:lumMod val="10000"/>
                </a:schemeClr>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697992"/>
          </a:xfrm>
        </p:spPr>
        <p:txBody>
          <a:bodyPr>
            <a:normAutofit fontScale="90000"/>
          </a:bodyPr>
          <a:lstStyle/>
          <a:p>
            <a:pPr indent="0" algn="ctr" fontAlgn="auto">
              <a:spcAft>
                <a:spcPts val="0"/>
              </a:spcAft>
              <a:defRPr/>
            </a:pPr>
            <a:r>
              <a:rPr lang="en-US" sz="4000" dirty="0" smtClean="0">
                <a:solidFill>
                  <a:schemeClr val="accent1">
                    <a:tint val="83000"/>
                    <a:satMod val="150000"/>
                  </a:schemeClr>
                </a:solidFill>
              </a:rPr>
              <a:t>Age of Respondents</a:t>
            </a:r>
            <a:endParaRPr lang="en-US" sz="4000" dirty="0">
              <a:solidFill>
                <a:schemeClr val="accent1">
                  <a:tint val="83000"/>
                  <a:satMod val="150000"/>
                </a:schemeClr>
              </a:solidFill>
            </a:endParaRPr>
          </a:p>
        </p:txBody>
      </p:sp>
      <p:graphicFrame>
        <p:nvGraphicFramePr>
          <p:cNvPr id="22531" name="Chart 3"/>
          <p:cNvGraphicFramePr>
            <a:graphicFrameLocks/>
          </p:cNvGraphicFramePr>
          <p:nvPr/>
        </p:nvGraphicFramePr>
        <p:xfrm>
          <a:off x="381000" y="1397000"/>
          <a:ext cx="8458200" cy="5156200"/>
        </p:xfrm>
        <a:graphic>
          <a:graphicData uri="http://schemas.openxmlformats.org/presentationml/2006/ole">
            <p:oleObj spid="_x0000_s22531" r:id="rId5" imgW="8455885" imgH="5157663" progId="Excel.Chart.8">
              <p:embed/>
            </p:oleObj>
          </a:graphicData>
        </a:graphic>
      </p:graphicFrame>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599"/>
            <a:ext cx="7239000" cy="762001"/>
          </a:xfrm>
        </p:spPr>
        <p:txBody>
          <a:bodyPr/>
          <a:lstStyle/>
          <a:p>
            <a:pPr indent="0" algn="ctr" fontAlgn="auto">
              <a:spcAft>
                <a:spcPts val="0"/>
              </a:spcAft>
              <a:defRPr/>
            </a:pPr>
            <a:r>
              <a:rPr lang="en-US" dirty="0" smtClean="0">
                <a:solidFill>
                  <a:schemeClr val="accent1">
                    <a:tint val="83000"/>
                    <a:satMod val="150000"/>
                  </a:schemeClr>
                </a:solidFill>
              </a:rPr>
              <a:t>Federal Poverty Guidelines</a:t>
            </a:r>
            <a:endParaRPr lang="en-US" dirty="0">
              <a:solidFill>
                <a:schemeClr val="accent1">
                  <a:tint val="83000"/>
                  <a:satMod val="150000"/>
                </a:schemeClr>
              </a:solidFill>
            </a:endParaRPr>
          </a:p>
        </p:txBody>
      </p:sp>
      <p:graphicFrame>
        <p:nvGraphicFramePr>
          <p:cNvPr id="5" name="Table 4"/>
          <p:cNvGraphicFramePr>
            <a:graphicFrameLocks noGrp="1"/>
          </p:cNvGraphicFramePr>
          <p:nvPr/>
        </p:nvGraphicFramePr>
        <p:xfrm>
          <a:off x="762000" y="914400"/>
          <a:ext cx="7086600" cy="4648200"/>
        </p:xfrm>
        <a:graphic>
          <a:graphicData uri="http://schemas.openxmlformats.org/drawingml/2006/table">
            <a:tbl>
              <a:tblPr/>
              <a:tblGrid>
                <a:gridCol w="2998177"/>
                <a:gridCol w="4088423"/>
              </a:tblGrid>
              <a:tr h="929640">
                <a:tc>
                  <a:txBody>
                    <a:bodyPr/>
                    <a:lstStyle/>
                    <a:p>
                      <a:pPr marL="0" marR="0" algn="l">
                        <a:lnSpc>
                          <a:spcPct val="115000"/>
                        </a:lnSpc>
                        <a:spcBef>
                          <a:spcPts val="0"/>
                        </a:spcBef>
                        <a:spcAft>
                          <a:spcPts val="0"/>
                        </a:spcAft>
                      </a:pPr>
                      <a:r>
                        <a:rPr lang="en-US" sz="2400" b="1" dirty="0">
                          <a:solidFill>
                            <a:schemeClr val="tx2">
                              <a:lumMod val="10000"/>
                            </a:schemeClr>
                          </a:solidFill>
                          <a:latin typeface="Calibri"/>
                          <a:ea typeface="Calibri"/>
                          <a:cs typeface="Times New Roman"/>
                        </a:rPr>
                        <a:t>Family Size</a:t>
                      </a:r>
                      <a:endParaRPr lang="en-US" sz="2400" dirty="0">
                        <a:solidFill>
                          <a:schemeClr val="tx2">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b="1" dirty="0">
                          <a:solidFill>
                            <a:schemeClr val="tx2">
                              <a:lumMod val="10000"/>
                            </a:schemeClr>
                          </a:solidFill>
                          <a:latin typeface="Calibri"/>
                          <a:ea typeface="Calibri"/>
                          <a:cs typeface="Times New Roman"/>
                        </a:rPr>
                        <a:t>Annual Income</a:t>
                      </a:r>
                      <a:endParaRPr lang="en-US" sz="2400" dirty="0">
                        <a:solidFill>
                          <a:schemeClr val="tx2">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gn="l">
                        <a:lnSpc>
                          <a:spcPct val="115000"/>
                        </a:lnSpc>
                        <a:spcBef>
                          <a:spcPts val="0"/>
                        </a:spcBef>
                        <a:spcAft>
                          <a:spcPts val="0"/>
                        </a:spcAft>
                      </a:pPr>
                      <a:r>
                        <a:rPr lang="en-US" sz="2400">
                          <a:solidFill>
                            <a:schemeClr val="tx2">
                              <a:lumMod val="10000"/>
                            </a:schemeClr>
                          </a:solidFill>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solidFill>
                            <a:schemeClr val="tx2">
                              <a:lumMod val="10000"/>
                            </a:schemeClr>
                          </a:solidFill>
                          <a:latin typeface="Arial"/>
                          <a:ea typeface="Calibri"/>
                          <a:cs typeface="Times New Roman"/>
                        </a:rPr>
                        <a:t>10,830.00</a:t>
                      </a:r>
                      <a:endParaRPr lang="en-US" sz="2400" dirty="0">
                        <a:solidFill>
                          <a:schemeClr val="tx2">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gn="l">
                        <a:lnSpc>
                          <a:spcPct val="115000"/>
                        </a:lnSpc>
                        <a:spcBef>
                          <a:spcPts val="0"/>
                        </a:spcBef>
                        <a:spcAft>
                          <a:spcPts val="0"/>
                        </a:spcAft>
                      </a:pPr>
                      <a:r>
                        <a:rPr lang="en-US" sz="2400">
                          <a:solidFill>
                            <a:schemeClr val="tx2">
                              <a:lumMod val="10000"/>
                            </a:schemeClr>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solidFill>
                            <a:schemeClr val="tx2">
                              <a:lumMod val="10000"/>
                            </a:schemeClr>
                          </a:solidFill>
                          <a:latin typeface="Arial"/>
                          <a:ea typeface="Calibri"/>
                          <a:cs typeface="Times New Roman"/>
                        </a:rPr>
                        <a:t>14,570.00</a:t>
                      </a:r>
                      <a:endParaRPr lang="en-US" sz="2400" dirty="0">
                        <a:solidFill>
                          <a:schemeClr val="tx2">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gn="l">
                        <a:lnSpc>
                          <a:spcPct val="115000"/>
                        </a:lnSpc>
                        <a:spcBef>
                          <a:spcPts val="0"/>
                        </a:spcBef>
                        <a:spcAft>
                          <a:spcPts val="0"/>
                        </a:spcAft>
                      </a:pPr>
                      <a:r>
                        <a:rPr lang="en-US" sz="2400">
                          <a:solidFill>
                            <a:schemeClr val="tx2">
                              <a:lumMod val="10000"/>
                            </a:schemeClr>
                          </a:solidFill>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solidFill>
                            <a:schemeClr val="tx2">
                              <a:lumMod val="10000"/>
                            </a:schemeClr>
                          </a:solidFill>
                          <a:latin typeface="Arial"/>
                          <a:ea typeface="Calibri"/>
                          <a:cs typeface="Times New Roman"/>
                        </a:rPr>
                        <a:t>18,310.00</a:t>
                      </a:r>
                      <a:endParaRPr lang="en-US" sz="2400" dirty="0">
                        <a:solidFill>
                          <a:schemeClr val="tx2">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gn="l">
                        <a:lnSpc>
                          <a:spcPct val="115000"/>
                        </a:lnSpc>
                        <a:spcBef>
                          <a:spcPts val="0"/>
                        </a:spcBef>
                        <a:spcAft>
                          <a:spcPts val="0"/>
                        </a:spcAft>
                      </a:pPr>
                      <a:r>
                        <a:rPr lang="en-US" sz="2400">
                          <a:solidFill>
                            <a:schemeClr val="tx2">
                              <a:lumMod val="10000"/>
                            </a:schemeClr>
                          </a:solidFill>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solidFill>
                            <a:schemeClr val="tx2">
                              <a:lumMod val="10000"/>
                            </a:schemeClr>
                          </a:solidFill>
                          <a:latin typeface="Arial"/>
                          <a:ea typeface="Calibri"/>
                          <a:cs typeface="Times New Roman"/>
                        </a:rPr>
                        <a:t>22,050.00</a:t>
                      </a:r>
                      <a:endParaRPr lang="en-US" sz="2400" dirty="0">
                        <a:solidFill>
                          <a:schemeClr val="tx2">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gn="l">
                        <a:lnSpc>
                          <a:spcPct val="115000"/>
                        </a:lnSpc>
                        <a:spcBef>
                          <a:spcPts val="0"/>
                        </a:spcBef>
                        <a:spcAft>
                          <a:spcPts val="0"/>
                        </a:spcAft>
                      </a:pPr>
                      <a:r>
                        <a:rPr lang="en-US" sz="2400">
                          <a:solidFill>
                            <a:schemeClr val="tx2">
                              <a:lumMod val="10000"/>
                            </a:schemeClr>
                          </a:solidFill>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solidFill>
                            <a:schemeClr val="tx2">
                              <a:lumMod val="10000"/>
                            </a:schemeClr>
                          </a:solidFill>
                          <a:latin typeface="Arial"/>
                          <a:ea typeface="Calibri"/>
                          <a:cs typeface="Times New Roman"/>
                        </a:rPr>
                        <a:t>25,790.00</a:t>
                      </a:r>
                      <a:endParaRPr lang="en-US" sz="2400" dirty="0">
                        <a:solidFill>
                          <a:schemeClr val="tx2">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gn="l">
                        <a:lnSpc>
                          <a:spcPct val="115000"/>
                        </a:lnSpc>
                        <a:spcBef>
                          <a:spcPts val="0"/>
                        </a:spcBef>
                        <a:spcAft>
                          <a:spcPts val="0"/>
                        </a:spcAft>
                      </a:pPr>
                      <a:r>
                        <a:rPr lang="en-US" sz="2400">
                          <a:solidFill>
                            <a:schemeClr val="tx2">
                              <a:lumMod val="10000"/>
                            </a:schemeClr>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solidFill>
                            <a:schemeClr val="tx2">
                              <a:lumMod val="10000"/>
                            </a:schemeClr>
                          </a:solidFill>
                          <a:latin typeface="Arial"/>
                          <a:ea typeface="Calibri"/>
                          <a:cs typeface="Times New Roman"/>
                        </a:rPr>
                        <a:t>29,530.00</a:t>
                      </a:r>
                      <a:endParaRPr lang="en-US" sz="2400" dirty="0">
                        <a:solidFill>
                          <a:schemeClr val="tx2">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gn="l">
                        <a:lnSpc>
                          <a:spcPct val="115000"/>
                        </a:lnSpc>
                        <a:spcBef>
                          <a:spcPts val="0"/>
                        </a:spcBef>
                        <a:spcAft>
                          <a:spcPts val="0"/>
                        </a:spcAft>
                      </a:pPr>
                      <a:r>
                        <a:rPr lang="en-US" sz="2400">
                          <a:solidFill>
                            <a:schemeClr val="tx2">
                              <a:lumMod val="10000"/>
                            </a:schemeClr>
                          </a:solidFill>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solidFill>
                            <a:schemeClr val="tx2">
                              <a:lumMod val="10000"/>
                            </a:schemeClr>
                          </a:solidFill>
                          <a:latin typeface="Arial"/>
                          <a:ea typeface="Calibri"/>
                          <a:cs typeface="Times New Roman"/>
                        </a:rPr>
                        <a:t>33,270.00</a:t>
                      </a:r>
                      <a:endParaRPr lang="en-US" sz="2400" dirty="0">
                        <a:solidFill>
                          <a:schemeClr val="tx2">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820">
                <a:tc>
                  <a:txBody>
                    <a:bodyPr/>
                    <a:lstStyle/>
                    <a:p>
                      <a:pPr marL="0" marR="0" algn="l">
                        <a:lnSpc>
                          <a:spcPct val="115000"/>
                        </a:lnSpc>
                        <a:spcBef>
                          <a:spcPts val="0"/>
                        </a:spcBef>
                        <a:spcAft>
                          <a:spcPts val="0"/>
                        </a:spcAft>
                      </a:pPr>
                      <a:r>
                        <a:rPr lang="en-US" sz="2400" dirty="0">
                          <a:solidFill>
                            <a:schemeClr val="tx2">
                              <a:lumMod val="10000"/>
                            </a:schemeClr>
                          </a:solidFill>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400" dirty="0">
                          <a:solidFill>
                            <a:schemeClr val="tx2">
                              <a:lumMod val="10000"/>
                            </a:schemeClr>
                          </a:solidFill>
                          <a:latin typeface="Arial"/>
                          <a:ea typeface="Calibri"/>
                          <a:cs typeface="Times New Roman"/>
                        </a:rPr>
                        <a:t>37,010.00</a:t>
                      </a:r>
                      <a:endParaRPr lang="en-US" sz="2400" dirty="0">
                        <a:solidFill>
                          <a:schemeClr val="tx2">
                            <a:lumMod val="10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6" name="Rectangle 2"/>
          <p:cNvSpPr>
            <a:spLocks noChangeArrowheads="1"/>
          </p:cNvSpPr>
          <p:nvPr/>
        </p:nvSpPr>
        <p:spPr bwMode="auto">
          <a:xfrm>
            <a:off x="0" y="5562600"/>
            <a:ext cx="9144000" cy="708025"/>
          </a:xfrm>
          <a:prstGeom prst="rect">
            <a:avLst/>
          </a:prstGeom>
          <a:noFill/>
          <a:ln w="9525">
            <a:noFill/>
            <a:miter lim="800000"/>
            <a:headEnd/>
            <a:tailEnd/>
          </a:ln>
          <a:effectLst/>
        </p:spPr>
        <p:txBody>
          <a:bodyPr anchor="ctr">
            <a:spAutoFit/>
          </a:bodyPr>
          <a:lstStyle/>
          <a:p>
            <a:r>
              <a:rPr lang="en-US" sz="2000" b="1">
                <a:solidFill>
                  <a:srgbClr val="00192F"/>
                </a:solidFill>
                <a:ea typeface="Calibri" pitchFamily="34" charset="0"/>
                <a:cs typeface="Arial" charset="0"/>
              </a:rPr>
              <a:t>For family units of more than 8 members, add $3,740 for each additional member</a:t>
            </a:r>
          </a:p>
        </p:txBody>
      </p:sp>
      <p:sp>
        <p:nvSpPr>
          <p:cNvPr id="24612" name="TextBox 10"/>
          <p:cNvSpPr txBox="1">
            <a:spLocks noChangeArrowheads="1"/>
          </p:cNvSpPr>
          <p:nvPr/>
        </p:nvSpPr>
        <p:spPr bwMode="auto">
          <a:xfrm>
            <a:off x="3352800" y="6248400"/>
            <a:ext cx="5257800" cy="369888"/>
          </a:xfrm>
          <a:prstGeom prst="rect">
            <a:avLst/>
          </a:prstGeom>
          <a:noFill/>
          <a:ln w="9525">
            <a:noFill/>
            <a:miter lim="800000"/>
            <a:headEnd/>
            <a:tailEnd/>
          </a:ln>
        </p:spPr>
        <p:txBody>
          <a:bodyPr>
            <a:spAutoFit/>
          </a:bodyPr>
          <a:lstStyle/>
          <a:p>
            <a:r>
              <a:rPr lang="en-US">
                <a:latin typeface="Century Gothic" pitchFamily="34" charset="0"/>
              </a:rPr>
              <a:t>Produced by: CMSO/DEHPG/DEEO</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990601"/>
          </a:xfrm>
        </p:spPr>
        <p:txBody>
          <a:bodyPr/>
          <a:lstStyle/>
          <a:p>
            <a:pPr indent="0" algn="ctr" fontAlgn="auto">
              <a:spcAft>
                <a:spcPts val="0"/>
              </a:spcAft>
              <a:defRPr/>
            </a:pPr>
            <a:r>
              <a:rPr lang="en-US" dirty="0" smtClean="0">
                <a:solidFill>
                  <a:schemeClr val="accent1">
                    <a:tint val="83000"/>
                    <a:satMod val="150000"/>
                  </a:schemeClr>
                </a:solidFill>
              </a:rPr>
              <a:t>Self-Sufficiency in Michigan</a:t>
            </a:r>
            <a:endParaRPr lang="en-US" dirty="0">
              <a:solidFill>
                <a:schemeClr val="accent1">
                  <a:tint val="83000"/>
                  <a:satMod val="150000"/>
                </a:schemeClr>
              </a:solidFill>
            </a:endParaRPr>
          </a:p>
        </p:txBody>
      </p:sp>
      <p:graphicFrame>
        <p:nvGraphicFramePr>
          <p:cNvPr id="5" name="Table 4"/>
          <p:cNvGraphicFramePr>
            <a:graphicFrameLocks noGrp="1"/>
          </p:cNvGraphicFramePr>
          <p:nvPr/>
        </p:nvGraphicFramePr>
        <p:xfrm>
          <a:off x="990600" y="1143000"/>
          <a:ext cx="6858000" cy="4511675"/>
        </p:xfrm>
        <a:graphic>
          <a:graphicData uri="http://schemas.openxmlformats.org/drawingml/2006/table">
            <a:tbl>
              <a:tblPr firstRow="1" bandRow="1">
                <a:tableStyleId>{5C22544A-7EE6-4342-B048-85BDC9FD1C3A}</a:tableStyleId>
              </a:tblPr>
              <a:tblGrid>
                <a:gridCol w="1714500"/>
                <a:gridCol w="1714500"/>
                <a:gridCol w="1714500"/>
                <a:gridCol w="1714500"/>
              </a:tblGrid>
              <a:tr h="626275">
                <a:tc>
                  <a:txBody>
                    <a:bodyPr/>
                    <a:lstStyle/>
                    <a:p>
                      <a:pPr marL="0" marR="0" algn="ctr">
                        <a:lnSpc>
                          <a:spcPct val="115000"/>
                        </a:lnSpc>
                        <a:spcBef>
                          <a:spcPts val="0"/>
                        </a:spcBef>
                        <a:spcAft>
                          <a:spcPts val="0"/>
                        </a:spcAft>
                      </a:pPr>
                      <a:r>
                        <a:rPr lang="en-US" sz="1600" b="1" dirty="0">
                          <a:solidFill>
                            <a:schemeClr val="tx2">
                              <a:lumMod val="10000"/>
                            </a:schemeClr>
                          </a:solidFill>
                          <a:latin typeface="Arial"/>
                          <a:ea typeface="Calibri"/>
                          <a:cs typeface="Times New Roman"/>
                        </a:rPr>
                        <a:t>Family Type</a:t>
                      </a:r>
                      <a:endParaRPr lang="en-US" sz="1600" b="1" dirty="0">
                        <a:solidFill>
                          <a:schemeClr val="tx2">
                            <a:lumMod val="10000"/>
                          </a:schemeClr>
                        </a:solidFill>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600" b="1" dirty="0">
                          <a:solidFill>
                            <a:schemeClr val="tx2">
                              <a:lumMod val="10000"/>
                            </a:schemeClr>
                          </a:solidFill>
                          <a:latin typeface="Arial"/>
                          <a:ea typeface="Calibri"/>
                          <a:cs typeface="Times New Roman"/>
                        </a:rPr>
                        <a:t>Number of Children under Age 6</a:t>
                      </a:r>
                      <a:endParaRPr lang="en-US" sz="1600" b="1" dirty="0">
                        <a:solidFill>
                          <a:schemeClr val="tx2">
                            <a:lumMod val="10000"/>
                          </a:schemeClr>
                        </a:solidFill>
                        <a:latin typeface="Calibri"/>
                        <a:ea typeface="Calibri"/>
                        <a:cs typeface="Times New Roman"/>
                      </a:endParaRPr>
                    </a:p>
                  </a:txBody>
                  <a:tcPr marL="68580" marR="68580" marT="0" marB="0">
                    <a:solidFill>
                      <a:schemeClr val="accent5">
                        <a:lumMod val="60000"/>
                        <a:lumOff val="40000"/>
                      </a:schemeClr>
                    </a:solidFill>
                  </a:tcPr>
                </a:tc>
                <a:tc gridSpan="2">
                  <a:txBody>
                    <a:bodyPr/>
                    <a:lstStyle/>
                    <a:p>
                      <a:pPr marL="0" marR="0" algn="ctr">
                        <a:lnSpc>
                          <a:spcPct val="115000"/>
                        </a:lnSpc>
                        <a:spcBef>
                          <a:spcPts val="0"/>
                        </a:spcBef>
                        <a:spcAft>
                          <a:spcPts val="0"/>
                        </a:spcAft>
                      </a:pPr>
                      <a:r>
                        <a:rPr lang="en-US" sz="1600" b="1" dirty="0">
                          <a:solidFill>
                            <a:schemeClr val="tx2">
                              <a:lumMod val="10000"/>
                            </a:schemeClr>
                          </a:solidFill>
                          <a:latin typeface="Arial"/>
                          <a:ea typeface="Calibri"/>
                          <a:cs typeface="Times New Roman"/>
                        </a:rPr>
                        <a:t>Self-Sufficiency Wage</a:t>
                      </a:r>
                      <a:endParaRPr lang="en-US" sz="1600" b="1" dirty="0">
                        <a:solidFill>
                          <a:schemeClr val="tx2">
                            <a:lumMod val="10000"/>
                          </a:schemeClr>
                        </a:solidFill>
                        <a:latin typeface="Calibri"/>
                        <a:ea typeface="Calibri"/>
                        <a:cs typeface="Times New Roman"/>
                      </a:endParaRPr>
                    </a:p>
                  </a:txBody>
                  <a:tcPr marL="68580" marR="68580" marT="0" marB="0">
                    <a:solidFill>
                      <a:schemeClr val="accent5">
                        <a:lumMod val="60000"/>
                        <a:lumOff val="40000"/>
                      </a:schemeClr>
                    </a:solidFill>
                  </a:tcPr>
                </a:tc>
                <a:tc hMerge="1">
                  <a:txBody>
                    <a:bodyPr/>
                    <a:lstStyle/>
                    <a:p>
                      <a:endParaRPr lang="en-US" dirty="0"/>
                    </a:p>
                  </a:txBody>
                  <a:tcPr/>
                </a:tc>
              </a:tr>
              <a:tr h="662581">
                <a:tc>
                  <a:txBody>
                    <a:bodyPr/>
                    <a:lstStyle/>
                    <a:p>
                      <a:pPr marL="0" marR="0" algn="ctr">
                        <a:lnSpc>
                          <a:spcPct val="115000"/>
                        </a:lnSpc>
                        <a:spcBef>
                          <a:spcPts val="0"/>
                        </a:spcBef>
                        <a:spcAft>
                          <a:spcPts val="0"/>
                        </a:spcAft>
                      </a:pPr>
                      <a:endParaRPr lang="en-US" sz="1600" b="1" dirty="0">
                        <a:solidFill>
                          <a:schemeClr val="tx2">
                            <a:lumMod val="10000"/>
                          </a:schemeClr>
                        </a:solidFill>
                        <a:latin typeface="Arial"/>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endParaRPr lang="en-US" sz="1600" b="1" dirty="0">
                        <a:solidFill>
                          <a:schemeClr val="tx2">
                            <a:lumMod val="10000"/>
                          </a:schemeClr>
                        </a:solidFill>
                        <a:latin typeface="Arial"/>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600" b="1" dirty="0">
                          <a:solidFill>
                            <a:schemeClr val="tx2">
                              <a:lumMod val="10000"/>
                            </a:schemeClr>
                          </a:solidFill>
                          <a:latin typeface="Arial"/>
                          <a:ea typeface="Calibri"/>
                          <a:cs typeface="Times New Roman"/>
                        </a:rPr>
                        <a:t>Hourly</a:t>
                      </a:r>
                      <a:endParaRPr lang="en-US" sz="1600" b="1" dirty="0">
                        <a:solidFill>
                          <a:schemeClr val="tx2">
                            <a:lumMod val="10000"/>
                          </a:schemeClr>
                        </a:solidFill>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600" b="1" dirty="0">
                          <a:solidFill>
                            <a:schemeClr val="tx2">
                              <a:lumMod val="10000"/>
                            </a:schemeClr>
                          </a:solidFill>
                          <a:latin typeface="Arial"/>
                          <a:ea typeface="Calibri"/>
                          <a:cs typeface="Times New Roman"/>
                        </a:rPr>
                        <a:t>Annual</a:t>
                      </a:r>
                      <a:endParaRPr lang="en-US" sz="1600" b="1" dirty="0">
                        <a:solidFill>
                          <a:schemeClr val="tx2">
                            <a:lumMod val="10000"/>
                          </a:schemeClr>
                        </a:solidFill>
                        <a:latin typeface="Calibri"/>
                        <a:ea typeface="Calibri"/>
                        <a:cs typeface="Times New Roman"/>
                      </a:endParaRPr>
                    </a:p>
                  </a:txBody>
                  <a:tcPr marL="68580" marR="68580" marT="0" marB="0">
                    <a:solidFill>
                      <a:schemeClr val="accent5">
                        <a:lumMod val="60000"/>
                        <a:lumOff val="40000"/>
                      </a:schemeClr>
                    </a:solidFill>
                  </a:tcPr>
                </a:tc>
              </a:tr>
              <a:tr h="662581">
                <a:tc>
                  <a:txBody>
                    <a:bodyPr/>
                    <a:lstStyle/>
                    <a:p>
                      <a:pPr marL="0" marR="0" algn="ctr">
                        <a:lnSpc>
                          <a:spcPct val="115000"/>
                        </a:lnSpc>
                        <a:spcBef>
                          <a:spcPts val="0"/>
                        </a:spcBef>
                        <a:spcAft>
                          <a:spcPts val="0"/>
                        </a:spcAft>
                      </a:pPr>
                      <a:r>
                        <a:rPr lang="en-US" sz="1600" dirty="0">
                          <a:latin typeface="Arial"/>
                          <a:ea typeface="Calibri"/>
                          <a:cs typeface="Times New Roman"/>
                        </a:rPr>
                        <a:t>Single Person</a:t>
                      </a:r>
                      <a:endParaRPr lang="en-US" sz="1600" dirty="0">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600">
                          <a:latin typeface="Arial"/>
                          <a:ea typeface="Calibri"/>
                          <a:cs typeface="Times New Roman"/>
                        </a:rPr>
                        <a:t>0</a:t>
                      </a:r>
                      <a:endParaRPr lang="en-US" sz="1600">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600" dirty="0">
                          <a:latin typeface="Arial"/>
                          <a:ea typeface="Calibri"/>
                          <a:cs typeface="Times New Roman"/>
                        </a:rPr>
                        <a:t>$9.19</a:t>
                      </a:r>
                      <a:endParaRPr lang="en-US" sz="1600" dirty="0">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600" dirty="0">
                          <a:latin typeface="Arial"/>
                          <a:ea typeface="Calibri"/>
                          <a:cs typeface="Times New Roman"/>
                        </a:rPr>
                        <a:t>$19,106</a:t>
                      </a:r>
                      <a:endParaRPr lang="en-US" sz="1600" dirty="0">
                        <a:latin typeface="Calibri"/>
                        <a:ea typeface="Calibri"/>
                        <a:cs typeface="Times New Roman"/>
                      </a:endParaRPr>
                    </a:p>
                  </a:txBody>
                  <a:tcPr marL="68580" marR="68580" marT="0" marB="0">
                    <a:solidFill>
                      <a:schemeClr val="accent5">
                        <a:lumMod val="60000"/>
                        <a:lumOff val="40000"/>
                      </a:schemeClr>
                    </a:solidFill>
                  </a:tcPr>
                </a:tc>
              </a:tr>
              <a:tr h="662581">
                <a:tc>
                  <a:txBody>
                    <a:bodyPr/>
                    <a:lstStyle/>
                    <a:p>
                      <a:pPr marL="0" marR="0" algn="ctr">
                        <a:lnSpc>
                          <a:spcPct val="115000"/>
                        </a:lnSpc>
                        <a:spcBef>
                          <a:spcPts val="0"/>
                        </a:spcBef>
                        <a:spcAft>
                          <a:spcPts val="0"/>
                        </a:spcAft>
                      </a:pPr>
                      <a:r>
                        <a:rPr lang="en-US" sz="1600" dirty="0">
                          <a:latin typeface="Arial"/>
                          <a:ea typeface="Calibri"/>
                          <a:cs typeface="Times New Roman"/>
                        </a:rPr>
                        <a:t>Single Parent Family</a:t>
                      </a:r>
                      <a:endParaRPr lang="en-US" sz="1600" dirty="0">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600" dirty="0">
                          <a:latin typeface="Arial"/>
                          <a:ea typeface="Calibri"/>
                          <a:cs typeface="Times New Roman"/>
                        </a:rPr>
                        <a:t>2</a:t>
                      </a:r>
                      <a:endParaRPr lang="en-US" sz="1600" dirty="0">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600">
                          <a:latin typeface="Arial"/>
                          <a:ea typeface="Calibri"/>
                          <a:cs typeface="Times New Roman"/>
                        </a:rPr>
                        <a:t>$17.01</a:t>
                      </a:r>
                      <a:endParaRPr lang="en-US" sz="1600">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600" dirty="0">
                          <a:latin typeface="Arial"/>
                          <a:ea typeface="Calibri"/>
                          <a:cs typeface="Times New Roman"/>
                        </a:rPr>
                        <a:t>$35,387</a:t>
                      </a:r>
                      <a:endParaRPr lang="en-US" sz="1600" dirty="0">
                        <a:latin typeface="Calibri"/>
                        <a:ea typeface="Calibri"/>
                        <a:cs typeface="Times New Roman"/>
                      </a:endParaRPr>
                    </a:p>
                  </a:txBody>
                  <a:tcPr marL="68580" marR="68580" marT="0" marB="0">
                    <a:solidFill>
                      <a:schemeClr val="accent5">
                        <a:lumMod val="60000"/>
                        <a:lumOff val="40000"/>
                      </a:schemeClr>
                    </a:solidFill>
                  </a:tcPr>
                </a:tc>
              </a:tr>
              <a:tr h="662581">
                <a:tc>
                  <a:txBody>
                    <a:bodyPr/>
                    <a:lstStyle/>
                    <a:p>
                      <a:pPr marL="0" marR="0" algn="ctr">
                        <a:lnSpc>
                          <a:spcPct val="115000"/>
                        </a:lnSpc>
                        <a:spcBef>
                          <a:spcPts val="0"/>
                        </a:spcBef>
                        <a:spcAft>
                          <a:spcPts val="0"/>
                        </a:spcAft>
                      </a:pPr>
                      <a:r>
                        <a:rPr lang="en-US" sz="1600" dirty="0">
                          <a:latin typeface="Arial"/>
                          <a:ea typeface="Calibri"/>
                          <a:cs typeface="Times New Roman"/>
                        </a:rPr>
                        <a:t>Two Parent Family (both Working</a:t>
                      </a:r>
                      <a:endParaRPr lang="en-US" sz="1600" dirty="0">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600" dirty="0">
                          <a:latin typeface="Arial"/>
                          <a:ea typeface="Calibri"/>
                          <a:cs typeface="Times New Roman"/>
                        </a:rPr>
                        <a:t>2</a:t>
                      </a:r>
                      <a:endParaRPr lang="en-US" sz="1600" dirty="0">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600">
                          <a:latin typeface="Arial"/>
                          <a:ea typeface="Calibri"/>
                          <a:cs typeface="Times New Roman"/>
                        </a:rPr>
                        <a:t>$9.64 each</a:t>
                      </a:r>
                      <a:endParaRPr lang="en-US" sz="1600">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600" dirty="0">
                          <a:latin typeface="Arial"/>
                          <a:ea typeface="Calibri"/>
                          <a:cs typeface="Times New Roman"/>
                        </a:rPr>
                        <a:t>$</a:t>
                      </a:r>
                      <a:r>
                        <a:rPr lang="en-US" sz="1600" dirty="0" smtClean="0">
                          <a:latin typeface="Arial"/>
                          <a:ea typeface="Calibri"/>
                          <a:cs typeface="Times New Roman"/>
                        </a:rPr>
                        <a:t>20,057 </a:t>
                      </a:r>
                      <a:r>
                        <a:rPr lang="en-US" sz="1600" dirty="0">
                          <a:latin typeface="Arial"/>
                          <a:ea typeface="Calibri"/>
                          <a:cs typeface="Times New Roman"/>
                        </a:rPr>
                        <a:t>each</a:t>
                      </a:r>
                      <a:endParaRPr lang="en-US" sz="1600" dirty="0">
                        <a:latin typeface="Calibri"/>
                        <a:ea typeface="Calibri"/>
                        <a:cs typeface="Times New Roman"/>
                      </a:endParaRPr>
                    </a:p>
                  </a:txBody>
                  <a:tcPr marL="68580" marR="68580" marT="0" marB="0">
                    <a:solidFill>
                      <a:schemeClr val="accent5">
                        <a:lumMod val="60000"/>
                        <a:lumOff val="40000"/>
                      </a:schemeClr>
                    </a:solidFill>
                  </a:tcPr>
                </a:tc>
              </a:tr>
              <a:tr h="662581">
                <a:tc>
                  <a:txBody>
                    <a:bodyPr/>
                    <a:lstStyle/>
                    <a:p>
                      <a:pPr marL="0" marR="0" algn="ctr">
                        <a:lnSpc>
                          <a:spcPct val="115000"/>
                        </a:lnSpc>
                        <a:spcBef>
                          <a:spcPts val="0"/>
                        </a:spcBef>
                        <a:spcAft>
                          <a:spcPts val="0"/>
                        </a:spcAft>
                      </a:pPr>
                      <a:r>
                        <a:rPr lang="en-US" sz="1600" dirty="0">
                          <a:latin typeface="Arial"/>
                          <a:ea typeface="Calibri"/>
                          <a:cs typeface="Times New Roman"/>
                        </a:rPr>
                        <a:t>Two Parent Family</a:t>
                      </a:r>
                      <a:endParaRPr lang="en-US" sz="1600" dirty="0">
                        <a:latin typeface="Calibri"/>
                        <a:ea typeface="Calibri"/>
                        <a:cs typeface="Times New Roman"/>
                      </a:endParaRPr>
                    </a:p>
                    <a:p>
                      <a:pPr marL="0" marR="0" algn="ctr">
                        <a:lnSpc>
                          <a:spcPct val="115000"/>
                        </a:lnSpc>
                        <a:spcBef>
                          <a:spcPts val="0"/>
                        </a:spcBef>
                        <a:spcAft>
                          <a:spcPts val="0"/>
                        </a:spcAft>
                      </a:pPr>
                      <a:r>
                        <a:rPr lang="en-US" sz="1600" dirty="0">
                          <a:latin typeface="Arial"/>
                          <a:ea typeface="Calibri"/>
                          <a:cs typeface="Times New Roman"/>
                        </a:rPr>
                        <a:t> (one working)</a:t>
                      </a:r>
                      <a:endParaRPr lang="en-US" sz="1600" dirty="0">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600">
                          <a:latin typeface="Arial"/>
                          <a:ea typeface="Calibri"/>
                          <a:cs typeface="Times New Roman"/>
                        </a:rPr>
                        <a:t>2</a:t>
                      </a:r>
                      <a:endParaRPr lang="en-US" sz="1600">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600">
                          <a:latin typeface="Arial"/>
                          <a:ea typeface="Calibri"/>
                          <a:cs typeface="Times New Roman"/>
                        </a:rPr>
                        <a:t>$11.67</a:t>
                      </a:r>
                      <a:endParaRPr lang="en-US" sz="1600">
                        <a:latin typeface="Calibri"/>
                        <a:ea typeface="Calibri"/>
                        <a:cs typeface="Times New Roman"/>
                      </a:endParaRPr>
                    </a:p>
                  </a:txBody>
                  <a:tcPr marL="68580" marR="68580" marT="0" marB="0">
                    <a:solidFill>
                      <a:schemeClr val="accent5">
                        <a:lumMod val="60000"/>
                        <a:lumOff val="40000"/>
                      </a:schemeClr>
                    </a:solidFill>
                  </a:tcPr>
                </a:tc>
                <a:tc>
                  <a:txBody>
                    <a:bodyPr/>
                    <a:lstStyle/>
                    <a:p>
                      <a:pPr marL="0" marR="0" algn="ctr">
                        <a:lnSpc>
                          <a:spcPct val="115000"/>
                        </a:lnSpc>
                        <a:spcBef>
                          <a:spcPts val="0"/>
                        </a:spcBef>
                        <a:spcAft>
                          <a:spcPts val="0"/>
                        </a:spcAft>
                      </a:pPr>
                      <a:r>
                        <a:rPr lang="en-US" sz="1600" dirty="0">
                          <a:latin typeface="Arial"/>
                          <a:ea typeface="Calibri"/>
                          <a:cs typeface="Times New Roman"/>
                        </a:rPr>
                        <a:t>$24,271</a:t>
                      </a:r>
                      <a:endParaRPr lang="en-US" sz="1600" dirty="0">
                        <a:latin typeface="Calibri"/>
                        <a:ea typeface="Calibri"/>
                        <a:cs typeface="Times New Roman"/>
                      </a:endParaRPr>
                    </a:p>
                  </a:txBody>
                  <a:tcPr marL="68580" marR="68580" marT="0" marB="0">
                    <a:solidFill>
                      <a:schemeClr val="accent5">
                        <a:lumMod val="60000"/>
                        <a:lumOff val="40000"/>
                      </a:schemeClr>
                    </a:solidFill>
                  </a:tcPr>
                </a:tc>
              </a:tr>
            </a:tbl>
          </a:graphicData>
        </a:graphic>
      </p:graphicFrame>
      <p:sp>
        <p:nvSpPr>
          <p:cNvPr id="65540" name="Rectangle 4"/>
          <p:cNvSpPr>
            <a:spLocks noChangeArrowheads="1"/>
          </p:cNvSpPr>
          <p:nvPr/>
        </p:nvSpPr>
        <p:spPr bwMode="auto">
          <a:xfrm>
            <a:off x="1219200" y="6172200"/>
            <a:ext cx="6951663" cy="369888"/>
          </a:xfrm>
          <a:prstGeom prst="rect">
            <a:avLst/>
          </a:prstGeom>
          <a:noFill/>
          <a:ln w="9525">
            <a:noFill/>
            <a:miter lim="800000"/>
            <a:headEnd/>
            <a:tailEnd/>
          </a:ln>
          <a:effectLst/>
        </p:spPr>
        <p:txBody>
          <a:bodyPr wrap="none" anchor="ctr">
            <a:spAutoFit/>
          </a:bodyPr>
          <a:lstStyle/>
          <a:p>
            <a:pPr algn="ctr"/>
            <a:r>
              <a:rPr lang="en-US" b="1">
                <a:solidFill>
                  <a:srgbClr val="00192F"/>
                </a:solidFill>
                <a:ea typeface="Calibri" pitchFamily="34" charset="0"/>
                <a:cs typeface="Arial" charset="0"/>
              </a:rPr>
              <a:t>Taken from the Michigan League for Human Service May 2007</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609600"/>
            <a:ext cx="7851648" cy="685800"/>
          </a:xfrm>
        </p:spPr>
        <p:txBody>
          <a:bodyPr>
            <a:noAutofit/>
          </a:bodyPr>
          <a:lstStyle/>
          <a:p>
            <a:pPr marL="484632" indent="0" algn="ctr" fontAlgn="auto">
              <a:spcAft>
                <a:spcPts val="0"/>
              </a:spcAft>
              <a:defRPr/>
            </a:pPr>
            <a:r>
              <a:rPr lang="en-US" b="1" dirty="0" smtClean="0">
                <a:solidFill>
                  <a:schemeClr val="accent1">
                    <a:tint val="83000"/>
                    <a:satMod val="150000"/>
                  </a:schemeClr>
                </a:solidFill>
              </a:rPr>
              <a:t>Categories for Analysis</a:t>
            </a:r>
            <a:endParaRPr lang="en-US" b="1" dirty="0">
              <a:solidFill>
                <a:schemeClr val="accent1">
                  <a:tint val="83000"/>
                  <a:satMod val="150000"/>
                </a:schemeClr>
              </a:solidFill>
            </a:endParaRPr>
          </a:p>
        </p:txBody>
      </p:sp>
      <p:sp>
        <p:nvSpPr>
          <p:cNvPr id="5" name="Subtitle 4"/>
          <p:cNvSpPr>
            <a:spLocks noGrp="1"/>
          </p:cNvSpPr>
          <p:nvPr>
            <p:ph type="subTitle" idx="1"/>
          </p:nvPr>
        </p:nvSpPr>
        <p:spPr>
          <a:xfrm>
            <a:off x="1828800" y="1905000"/>
            <a:ext cx="5562600" cy="4371536"/>
          </a:xfrm>
        </p:spPr>
        <p:txBody>
          <a:bodyPr>
            <a:normAutofit fontScale="70000" lnSpcReduction="20000"/>
          </a:bodyPr>
          <a:lstStyle/>
          <a:p>
            <a:pPr algn="l" fontAlgn="auto">
              <a:spcAft>
                <a:spcPts val="0"/>
              </a:spcAft>
              <a:buClrTx/>
              <a:buFont typeface="Arial" pitchFamily="34" charset="0"/>
              <a:buChar char="•"/>
              <a:defRPr/>
            </a:pPr>
            <a:r>
              <a:rPr lang="en-US" sz="4700" b="1" dirty="0" smtClean="0">
                <a:solidFill>
                  <a:schemeClr val="tx2">
                    <a:lumMod val="10000"/>
                  </a:schemeClr>
                </a:solidFill>
              </a:rPr>
              <a:t>Employment and Income</a:t>
            </a:r>
          </a:p>
          <a:p>
            <a:pPr algn="l" fontAlgn="auto">
              <a:spcAft>
                <a:spcPts val="0"/>
              </a:spcAft>
              <a:buClrTx/>
              <a:buFont typeface="Arial" pitchFamily="34" charset="0"/>
              <a:buChar char="•"/>
              <a:defRPr/>
            </a:pPr>
            <a:r>
              <a:rPr lang="en-US" sz="4700" b="1" dirty="0" smtClean="0">
                <a:solidFill>
                  <a:schemeClr val="tx2">
                    <a:lumMod val="10000"/>
                  </a:schemeClr>
                </a:solidFill>
              </a:rPr>
              <a:t>Physical &amp; Mental Health</a:t>
            </a:r>
          </a:p>
          <a:p>
            <a:pPr algn="l" fontAlgn="auto">
              <a:spcAft>
                <a:spcPts val="0"/>
              </a:spcAft>
              <a:buClrTx/>
              <a:buFont typeface="Arial" pitchFamily="34" charset="0"/>
              <a:buChar char="•"/>
              <a:defRPr/>
            </a:pPr>
            <a:r>
              <a:rPr lang="en-US" sz="4700" b="1" dirty="0" smtClean="0">
                <a:solidFill>
                  <a:schemeClr val="tx2">
                    <a:lumMod val="10000"/>
                  </a:schemeClr>
                </a:solidFill>
              </a:rPr>
              <a:t>Education &amp; Training</a:t>
            </a:r>
          </a:p>
          <a:p>
            <a:pPr algn="l" fontAlgn="auto">
              <a:spcAft>
                <a:spcPts val="0"/>
              </a:spcAft>
              <a:buClrTx/>
              <a:buFont typeface="Arial" pitchFamily="34" charset="0"/>
              <a:buChar char="•"/>
              <a:defRPr/>
            </a:pPr>
            <a:r>
              <a:rPr lang="en-US" sz="4700" b="1" dirty="0" smtClean="0">
                <a:solidFill>
                  <a:schemeClr val="tx2">
                    <a:lumMod val="10000"/>
                  </a:schemeClr>
                </a:solidFill>
              </a:rPr>
              <a:t>Housing</a:t>
            </a:r>
          </a:p>
          <a:p>
            <a:pPr algn="l" fontAlgn="auto">
              <a:spcAft>
                <a:spcPts val="0"/>
              </a:spcAft>
              <a:buClrTx/>
              <a:buFont typeface="Arial" pitchFamily="34" charset="0"/>
              <a:buChar char="•"/>
              <a:defRPr/>
            </a:pPr>
            <a:r>
              <a:rPr lang="en-US" sz="4700" b="1" dirty="0" smtClean="0">
                <a:solidFill>
                  <a:schemeClr val="tx2">
                    <a:lumMod val="10000"/>
                  </a:schemeClr>
                </a:solidFill>
              </a:rPr>
              <a:t>Children &amp;Families</a:t>
            </a:r>
          </a:p>
          <a:p>
            <a:pPr algn="l" fontAlgn="auto">
              <a:spcAft>
                <a:spcPts val="0"/>
              </a:spcAft>
              <a:buClrTx/>
              <a:buFont typeface="Arial" pitchFamily="34" charset="0"/>
              <a:buChar char="•"/>
              <a:defRPr/>
            </a:pPr>
            <a:r>
              <a:rPr lang="en-US" sz="4700" b="1" dirty="0" smtClean="0">
                <a:solidFill>
                  <a:schemeClr val="tx2">
                    <a:lumMod val="10000"/>
                  </a:schemeClr>
                </a:solidFill>
              </a:rPr>
              <a:t>Transportation &amp; Mobility</a:t>
            </a:r>
          </a:p>
          <a:p>
            <a:pPr algn="l" fontAlgn="auto">
              <a:spcAft>
                <a:spcPts val="0"/>
              </a:spcAft>
              <a:buClrTx/>
              <a:buFont typeface="Arial" pitchFamily="34" charset="0"/>
              <a:buChar char="•"/>
              <a:defRPr/>
            </a:pPr>
            <a:r>
              <a:rPr lang="en-US" sz="4700" b="1" dirty="0" smtClean="0">
                <a:solidFill>
                  <a:schemeClr val="tx2">
                    <a:lumMod val="10000"/>
                  </a:schemeClr>
                </a:solidFill>
              </a:rPr>
              <a:t>Attitudes</a:t>
            </a:r>
          </a:p>
          <a:p>
            <a:pPr algn="l" fontAlgn="auto">
              <a:spcAft>
                <a:spcPts val="0"/>
              </a:spcAft>
              <a:buFont typeface="Arial" pitchFamily="34" charset="0"/>
              <a:buChar char="•"/>
              <a:defRPr/>
            </a:pPr>
            <a:endParaRPr lang="en-US" dirty="0" smtClean="0"/>
          </a:p>
          <a:p>
            <a:pPr algn="l"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0.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1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4.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6.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7.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8.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9.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
  <TotalTime>1638</TotalTime>
  <Words>1005</Words>
  <Application>Microsoft Office PowerPoint</Application>
  <PresentationFormat>On-screen Show (4:3)</PresentationFormat>
  <Paragraphs>161</Paragraphs>
  <Slides>30</Slides>
  <Notes>25</Notes>
  <HiddenSlides>0</HiddenSlides>
  <MMClips>0</MMClips>
  <ScaleCrop>false</ScaleCrop>
  <HeadingPairs>
    <vt:vector size="8" baseType="variant">
      <vt:variant>
        <vt:lpstr>Fonts Used</vt:lpstr>
      </vt:variant>
      <vt:variant>
        <vt:i4>6</vt:i4>
      </vt:variant>
      <vt:variant>
        <vt:lpstr>Design Template</vt:lpstr>
      </vt:variant>
      <vt:variant>
        <vt:i4>8</vt:i4>
      </vt:variant>
      <vt:variant>
        <vt:lpstr>Embedded OLE Servers</vt:lpstr>
      </vt:variant>
      <vt:variant>
        <vt:i4>1</vt:i4>
      </vt:variant>
      <vt:variant>
        <vt:lpstr>Slide Titles</vt:lpstr>
      </vt:variant>
      <vt:variant>
        <vt:i4>30</vt:i4>
      </vt:variant>
    </vt:vector>
  </HeadingPairs>
  <TitlesOfParts>
    <vt:vector size="45" baseType="lpstr">
      <vt:lpstr>Century Gothic</vt:lpstr>
      <vt:lpstr>Arial</vt:lpstr>
      <vt:lpstr>Wingdings 2</vt:lpstr>
      <vt:lpstr>Verdana</vt:lpstr>
      <vt:lpstr>Calibri</vt:lpstr>
      <vt:lpstr>Times New Roman</vt:lpstr>
      <vt:lpstr>Verve</vt:lpstr>
      <vt:lpstr>Verve</vt:lpstr>
      <vt:lpstr>Verve</vt:lpstr>
      <vt:lpstr>Verve</vt:lpstr>
      <vt:lpstr>Verve</vt:lpstr>
      <vt:lpstr>Verve</vt:lpstr>
      <vt:lpstr>Verve</vt:lpstr>
      <vt:lpstr>Verve</vt:lpstr>
      <vt:lpstr>Microsoft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Baker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Baker College</dc:creator>
  <cp:lastModifiedBy>nyken</cp:lastModifiedBy>
  <cp:revision>162</cp:revision>
  <dcterms:created xsi:type="dcterms:W3CDTF">2010-09-20T17:35:57Z</dcterms:created>
  <dcterms:modified xsi:type="dcterms:W3CDTF">2010-10-28T17:48:35Z</dcterms:modified>
</cp:coreProperties>
</file>